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tiff" ContentType="image/tiff"/>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0"/>
  </p:handoutMasterIdLst>
  <p:sldIdLst>
    <p:sldId id="364" r:id="rId3"/>
    <p:sldId id="365" r:id="rId5"/>
    <p:sldId id="366" r:id="rId6"/>
    <p:sldId id="361" r:id="rId7"/>
    <p:sldId id="368" r:id="rId8"/>
    <p:sldId id="369" r:id="rId9"/>
    <p:sldId id="371" r:id="rId10"/>
    <p:sldId id="370" r:id="rId11"/>
    <p:sldId id="372" r:id="rId12"/>
    <p:sldId id="373" r:id="rId13"/>
    <p:sldId id="375" r:id="rId14"/>
    <p:sldId id="374" r:id="rId15"/>
    <p:sldId id="376" r:id="rId16"/>
    <p:sldId id="377" r:id="rId17"/>
    <p:sldId id="378" r:id="rId18"/>
    <p:sldId id="379" r:id="rId19"/>
    <p:sldId id="380" r:id="rId20"/>
    <p:sldId id="382" r:id="rId21"/>
    <p:sldId id="383" r:id="rId22"/>
    <p:sldId id="384" r:id="rId23"/>
    <p:sldId id="386" r:id="rId24"/>
    <p:sldId id="385" r:id="rId25"/>
    <p:sldId id="387" r:id="rId26"/>
    <p:sldId id="388" r:id="rId27"/>
    <p:sldId id="367" r:id="rId28"/>
    <p:sldId id="335"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CC00"/>
    <a:srgbClr val="0080FF"/>
    <a:srgbClr val="CC9900"/>
    <a:srgbClr val="7F7F7F"/>
    <a:srgbClr val="F2F7FC"/>
    <a:srgbClr val="D81E06"/>
    <a:srgbClr val="C41E06"/>
    <a:srgbClr val="92C61F"/>
    <a:srgbClr val="FCE1EF"/>
    <a:srgbClr val="E400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3302" autoAdjust="0"/>
  </p:normalViewPr>
  <p:slideViewPr>
    <p:cSldViewPr snapToGrid="0">
      <p:cViewPr>
        <p:scale>
          <a:sx n="70" d="100"/>
          <a:sy n="70" d="100"/>
        </p:scale>
        <p:origin x="-702" y="1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5" Type="http://schemas.openxmlformats.org/officeDocument/2006/relationships/image" Target="../media/image68.jpeg"/><Relationship Id="rId4" Type="http://schemas.openxmlformats.org/officeDocument/2006/relationships/image" Target="../media/image67.jpeg"/><Relationship Id="rId3" Type="http://schemas.openxmlformats.org/officeDocument/2006/relationships/image" Target="../media/image66.jpeg"/><Relationship Id="rId2" Type="http://schemas.openxmlformats.org/officeDocument/2006/relationships/image" Target="../media/image65.jpeg"/><Relationship Id="rId1" Type="http://schemas.openxmlformats.org/officeDocument/2006/relationships/image" Target="../media/image64.jpeg"/></Relationships>
</file>

<file path=ppt/diagrams/_rels/data2.xml.rels><?xml version="1.0" encoding="UTF-8" standalone="yes"?>
<Relationships xmlns="http://schemas.openxmlformats.org/package/2006/relationships"><Relationship Id="rId4" Type="http://schemas.openxmlformats.org/officeDocument/2006/relationships/image" Target="../media/image72.jpeg"/><Relationship Id="rId3" Type="http://schemas.openxmlformats.org/officeDocument/2006/relationships/image" Target="../media/image71.jpeg"/><Relationship Id="rId2" Type="http://schemas.openxmlformats.org/officeDocument/2006/relationships/image" Target="../media/image70.jpeg"/><Relationship Id="rId1" Type="http://schemas.openxmlformats.org/officeDocument/2006/relationships/image" Target="../media/image69.jpeg"/></Relationships>
</file>

<file path=ppt/diagrams/_rels/data3.xml.rels><?xml version="1.0" encoding="UTF-8" standalone="yes"?>
<Relationships xmlns="http://schemas.openxmlformats.org/package/2006/relationships"><Relationship Id="rId4" Type="http://schemas.openxmlformats.org/officeDocument/2006/relationships/image" Target="../media/image76.jpeg"/><Relationship Id="rId3" Type="http://schemas.openxmlformats.org/officeDocument/2006/relationships/image" Target="../media/image75.jpeg"/><Relationship Id="rId2" Type="http://schemas.openxmlformats.org/officeDocument/2006/relationships/image" Target="../media/image74.jpeg"/><Relationship Id="rId1" Type="http://schemas.openxmlformats.org/officeDocument/2006/relationships/image" Target="../media/image73.jpeg"/></Relationships>
</file>

<file path=ppt/diagrams/_rels/drawing1.xml.rels><?xml version="1.0" encoding="UTF-8" standalone="yes"?>
<Relationships xmlns="http://schemas.openxmlformats.org/package/2006/relationships"><Relationship Id="rId5" Type="http://schemas.openxmlformats.org/officeDocument/2006/relationships/image" Target="../media/image68.jpeg"/><Relationship Id="rId4" Type="http://schemas.openxmlformats.org/officeDocument/2006/relationships/image" Target="../media/image67.jpeg"/><Relationship Id="rId3" Type="http://schemas.openxmlformats.org/officeDocument/2006/relationships/image" Target="../media/image66.jpeg"/><Relationship Id="rId2" Type="http://schemas.openxmlformats.org/officeDocument/2006/relationships/image" Target="../media/image65.jpeg"/><Relationship Id="rId1" Type="http://schemas.openxmlformats.org/officeDocument/2006/relationships/image" Target="../media/image64.jpeg"/></Relationships>
</file>

<file path=ppt/diagrams/_rels/drawing2.xml.rels><?xml version="1.0" encoding="UTF-8" standalone="yes"?>
<Relationships xmlns="http://schemas.openxmlformats.org/package/2006/relationships"><Relationship Id="rId4" Type="http://schemas.openxmlformats.org/officeDocument/2006/relationships/image" Target="../media/image72.jpeg"/><Relationship Id="rId3" Type="http://schemas.openxmlformats.org/officeDocument/2006/relationships/image" Target="../media/image71.jpeg"/><Relationship Id="rId2" Type="http://schemas.openxmlformats.org/officeDocument/2006/relationships/image" Target="../media/image70.jpeg"/><Relationship Id="rId1" Type="http://schemas.openxmlformats.org/officeDocument/2006/relationships/image" Target="../media/image69.jpeg"/></Relationships>
</file>

<file path=ppt/diagrams/_rels/drawing3.xml.rels><?xml version="1.0" encoding="UTF-8" standalone="yes"?>
<Relationships xmlns="http://schemas.openxmlformats.org/package/2006/relationships"><Relationship Id="rId4" Type="http://schemas.openxmlformats.org/officeDocument/2006/relationships/image" Target="../media/image76.jpeg"/><Relationship Id="rId3" Type="http://schemas.openxmlformats.org/officeDocument/2006/relationships/image" Target="../media/image75.jpeg"/><Relationship Id="rId2" Type="http://schemas.openxmlformats.org/officeDocument/2006/relationships/image" Target="../media/image74.jpeg"/><Relationship Id="rId1" Type="http://schemas.openxmlformats.org/officeDocument/2006/relationships/image" Target="../media/image73.jpe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0E07EDBE-AED2-4863-8844-7FDDE3145125}" type="doc">
      <dgm:prSet loTypeId="urn:microsoft.com/office/officeart/2005/8/layout/vList3" loCatId="list" qsTypeId="urn:microsoft.com/office/officeart/2005/8/quickstyle/simple1" qsCatId="simple" csTypeId="urn:microsoft.com/office/officeart/2005/8/colors/colorful1" csCatId="colorful" phldr="1"/>
      <dgm:spPr/>
    </dgm:pt>
    <dgm:pt modelId="{3AA9D6CF-1DE3-493B-8A72-8909462532E7}">
      <dgm:prSet phldrT="[文本]"/>
      <dgm:spPr/>
      <dgm:t>
        <a:bodyPr/>
        <a:lstStyle/>
        <a:p>
          <a:r>
            <a:rPr lang="zh-CN" altLang="en-US" b="1" i="0" baseline="0" dirty="0" smtClean="0">
              <a:ea typeface="黑体" panose="02010609060101010101" pitchFamily="49" charset="-122"/>
            </a:rPr>
            <a:t>高度弹性的安全机制</a:t>
          </a:r>
          <a:endParaRPr lang="zh-CN" altLang="en-US" b="1" i="0" baseline="0" dirty="0">
            <a:ea typeface="黑体" panose="02010609060101010101" pitchFamily="49" charset="-122"/>
          </a:endParaRPr>
        </a:p>
      </dgm:t>
    </dgm:pt>
    <dgm:pt modelId="{95B4523D-CD6E-488B-824A-47E163F899CC}" cxnId="{5C31B560-12B5-4ABF-9D9A-E1FF844DDEC6}" type="parTrans">
      <dgm:prSet/>
      <dgm:spPr/>
      <dgm:t>
        <a:bodyPr/>
        <a:lstStyle/>
        <a:p>
          <a:endParaRPr lang="zh-CN" altLang="en-US"/>
        </a:p>
      </dgm:t>
    </dgm:pt>
    <dgm:pt modelId="{06137EAD-AA81-40BE-88DA-405EC9C68F97}" cxnId="{5C31B560-12B5-4ABF-9D9A-E1FF844DDEC6}" type="sibTrans">
      <dgm:prSet/>
      <dgm:spPr/>
      <dgm:t>
        <a:bodyPr/>
        <a:lstStyle/>
        <a:p>
          <a:endParaRPr lang="zh-CN" altLang="en-US"/>
        </a:p>
      </dgm:t>
    </dgm:pt>
    <dgm:pt modelId="{181ED764-A10A-4C9E-B5DA-1E127BDDB9A5}">
      <dgm:prSet phldrT="[文本]"/>
      <dgm:spPr/>
      <dgm:t>
        <a:bodyPr/>
        <a:lstStyle/>
        <a:p>
          <a:r>
            <a:rPr lang="zh-CN" altLang="en-US" b="1" i="0" baseline="0" dirty="0" smtClean="0">
              <a:ea typeface="黑体" panose="02010609060101010101" pitchFamily="49" charset="-122"/>
            </a:rPr>
            <a:t>更高的隐私保护需求</a:t>
          </a:r>
          <a:endParaRPr lang="zh-CN" altLang="en-US" b="1" i="0" baseline="0" dirty="0">
            <a:ea typeface="黑体" panose="02010609060101010101" pitchFamily="49" charset="-122"/>
          </a:endParaRPr>
        </a:p>
      </dgm:t>
    </dgm:pt>
    <dgm:pt modelId="{05272582-F5F5-4C18-9E2A-A53AD38878C4}" cxnId="{1B19578C-80EB-4D2D-AE6A-C17346023C10}" type="parTrans">
      <dgm:prSet/>
      <dgm:spPr/>
      <dgm:t>
        <a:bodyPr/>
        <a:lstStyle/>
        <a:p>
          <a:endParaRPr lang="zh-CN" altLang="en-US"/>
        </a:p>
      </dgm:t>
    </dgm:pt>
    <dgm:pt modelId="{A1C05473-C703-4732-91B7-80B96C836194}" cxnId="{1B19578C-80EB-4D2D-AE6A-C17346023C10}" type="sibTrans">
      <dgm:prSet/>
      <dgm:spPr/>
      <dgm:t>
        <a:bodyPr/>
        <a:lstStyle/>
        <a:p>
          <a:endParaRPr lang="zh-CN" altLang="en-US"/>
        </a:p>
      </dgm:t>
    </dgm:pt>
    <dgm:pt modelId="{7C6E0954-4969-49A8-B2F1-DAEF7750394B}">
      <dgm:prSet phldrT="[文本]"/>
      <dgm:spPr/>
      <dgm:t>
        <a:bodyPr/>
        <a:lstStyle/>
        <a:p>
          <a:r>
            <a:rPr lang="en-US" altLang="zh-CN" b="1" i="0" baseline="0" dirty="0" err="1" smtClean="0">
              <a:ea typeface="黑体" panose="02010609060101010101" pitchFamily="49" charset="-122"/>
            </a:rPr>
            <a:t>eMBB</a:t>
          </a:r>
          <a:r>
            <a:rPr lang="zh-CN" altLang="en-US" b="1" i="0" baseline="0" dirty="0" smtClean="0">
              <a:ea typeface="黑体" panose="02010609060101010101" pitchFamily="49" charset="-122"/>
            </a:rPr>
            <a:t>场景的超大流量</a:t>
          </a:r>
          <a:endParaRPr lang="zh-CN" altLang="en-US" b="1" i="0" baseline="0" dirty="0">
            <a:ea typeface="黑体" panose="02010609060101010101" pitchFamily="49" charset="-122"/>
          </a:endParaRPr>
        </a:p>
      </dgm:t>
    </dgm:pt>
    <dgm:pt modelId="{3EDEC67B-C1D4-4E45-9C03-4B11D8039A1D}" cxnId="{42EA5910-7895-4DDC-97A9-BB0D6FB8E7A4}" type="parTrans">
      <dgm:prSet/>
      <dgm:spPr/>
      <dgm:t>
        <a:bodyPr/>
        <a:lstStyle/>
        <a:p>
          <a:endParaRPr lang="zh-CN" altLang="en-US"/>
        </a:p>
      </dgm:t>
    </dgm:pt>
    <dgm:pt modelId="{BAEEA09D-D7EA-42E0-B86E-AD1B112FF658}" cxnId="{42EA5910-7895-4DDC-97A9-BB0D6FB8E7A4}" type="sibTrans">
      <dgm:prSet/>
      <dgm:spPr/>
      <dgm:t>
        <a:bodyPr/>
        <a:lstStyle/>
        <a:p>
          <a:endParaRPr lang="zh-CN" altLang="en-US"/>
        </a:p>
      </dgm:t>
    </dgm:pt>
    <dgm:pt modelId="{C7E173F7-DF3A-440F-9DB8-410A7F0349F4}">
      <dgm:prSet phldrT="[文本]"/>
      <dgm:spPr/>
      <dgm:t>
        <a:bodyPr/>
        <a:lstStyle/>
        <a:p>
          <a:r>
            <a:rPr lang="en-US" altLang="zh-CN" b="1" i="0" baseline="0" dirty="0" err="1" smtClean="0">
              <a:ea typeface="黑体" panose="02010609060101010101" pitchFamily="49" charset="-122"/>
            </a:rPr>
            <a:t>uRLLC</a:t>
          </a:r>
          <a:r>
            <a:rPr lang="zh-CN" altLang="en-US" b="1" i="0" baseline="0" dirty="0" smtClean="0">
              <a:ea typeface="黑体" panose="02010609060101010101" pitchFamily="49" charset="-122"/>
            </a:rPr>
            <a:t>场景的低时延要求</a:t>
          </a:r>
          <a:endParaRPr lang="zh-CN" altLang="en-US" b="1" i="0" baseline="0" dirty="0">
            <a:ea typeface="黑体" panose="02010609060101010101" pitchFamily="49" charset="-122"/>
          </a:endParaRPr>
        </a:p>
      </dgm:t>
    </dgm:pt>
    <dgm:pt modelId="{C264A506-370C-4E65-BDC7-1BEE7E7DDEA0}" cxnId="{16257DEC-DBA6-4739-8044-7B225B9AE8AF}" type="parTrans">
      <dgm:prSet/>
      <dgm:spPr/>
      <dgm:t>
        <a:bodyPr/>
        <a:lstStyle/>
        <a:p>
          <a:endParaRPr lang="zh-CN" altLang="en-US"/>
        </a:p>
      </dgm:t>
    </dgm:pt>
    <dgm:pt modelId="{E272698C-D953-45CE-9AC5-F0B4AB43001E}" cxnId="{16257DEC-DBA6-4739-8044-7B225B9AE8AF}" type="sibTrans">
      <dgm:prSet/>
      <dgm:spPr/>
      <dgm:t>
        <a:bodyPr/>
        <a:lstStyle/>
        <a:p>
          <a:endParaRPr lang="zh-CN" altLang="en-US"/>
        </a:p>
      </dgm:t>
    </dgm:pt>
    <dgm:pt modelId="{6CC3EED0-F1D6-4E7A-8E16-CD44657E1155}">
      <dgm:prSet phldrT="[文本]"/>
      <dgm:spPr/>
      <dgm:t>
        <a:bodyPr/>
        <a:lstStyle/>
        <a:p>
          <a:r>
            <a:rPr lang="en-US" altLang="zh-CN" b="1" i="0" baseline="0" dirty="0" err="1" smtClean="0">
              <a:ea typeface="黑体" panose="02010609060101010101" pitchFamily="49" charset="-122"/>
            </a:rPr>
            <a:t>mMTC</a:t>
          </a:r>
          <a:r>
            <a:rPr lang="zh-CN" altLang="en-US" b="1" i="0" baseline="0" dirty="0" smtClean="0">
              <a:ea typeface="黑体" panose="02010609060101010101" pitchFamily="49" charset="-122"/>
            </a:rPr>
            <a:t>场景的海量多样化终端</a:t>
          </a:r>
          <a:endParaRPr lang="zh-CN" altLang="en-US" b="1" i="0" baseline="0" dirty="0">
            <a:ea typeface="黑体" panose="02010609060101010101" pitchFamily="49" charset="-122"/>
          </a:endParaRPr>
        </a:p>
      </dgm:t>
    </dgm:pt>
    <dgm:pt modelId="{036BA1BD-9326-4046-8D51-2730F3B19128}" cxnId="{58E2FC0A-4C21-419F-A515-F0155CEBD2F6}" type="parTrans">
      <dgm:prSet/>
      <dgm:spPr/>
      <dgm:t>
        <a:bodyPr/>
        <a:lstStyle/>
        <a:p>
          <a:endParaRPr lang="zh-CN" altLang="en-US"/>
        </a:p>
      </dgm:t>
    </dgm:pt>
    <dgm:pt modelId="{03BE2AFB-A1CB-4E3D-B2A8-8215D2EF95A9}" cxnId="{58E2FC0A-4C21-419F-A515-F0155CEBD2F6}" type="sibTrans">
      <dgm:prSet/>
      <dgm:spPr/>
      <dgm:t>
        <a:bodyPr/>
        <a:lstStyle/>
        <a:p>
          <a:endParaRPr lang="zh-CN" altLang="en-US"/>
        </a:p>
      </dgm:t>
    </dgm:pt>
    <dgm:pt modelId="{8DE8F237-6883-496D-BF52-6647198DB030}" type="pres">
      <dgm:prSet presAssocID="{0E07EDBE-AED2-4863-8844-7FDDE3145125}" presName="linearFlow" presStyleCnt="0">
        <dgm:presLayoutVars>
          <dgm:dir/>
          <dgm:resizeHandles val="exact"/>
        </dgm:presLayoutVars>
      </dgm:prSet>
      <dgm:spPr/>
    </dgm:pt>
    <dgm:pt modelId="{625743F2-0FB8-42F3-B666-9D625BC10520}" type="pres">
      <dgm:prSet presAssocID="{3AA9D6CF-1DE3-493B-8A72-8909462532E7}" presName="composite" presStyleCnt="0"/>
      <dgm:spPr/>
    </dgm:pt>
    <dgm:pt modelId="{E8E9F027-1877-4C29-93A8-3AF9190FBE8F}" type="pres">
      <dgm:prSet presAssocID="{3AA9D6CF-1DE3-493B-8A72-8909462532E7}" presName="imgShp" presStyleLbl="fgImgPlace1" presStyleIdx="0" presStyleCnt="5"/>
      <dgm:spPr>
        <a:blipFill rotWithShape="0">
          <a:blip xmlns:r="http://schemas.openxmlformats.org/officeDocument/2006/relationships" r:embed="rId1"/>
          <a:stretch>
            <a:fillRect/>
          </a:stretch>
        </a:blipFill>
      </dgm:spPr>
    </dgm:pt>
    <dgm:pt modelId="{7BC09019-001E-458D-90F6-17C2AE6CE486}" type="pres">
      <dgm:prSet presAssocID="{3AA9D6CF-1DE3-493B-8A72-8909462532E7}" presName="txShp" presStyleLbl="node1" presStyleIdx="0" presStyleCnt="5">
        <dgm:presLayoutVars>
          <dgm:bulletEnabled val="1"/>
        </dgm:presLayoutVars>
      </dgm:prSet>
      <dgm:spPr/>
      <dgm:t>
        <a:bodyPr/>
        <a:lstStyle/>
        <a:p>
          <a:endParaRPr lang="zh-CN" altLang="en-US"/>
        </a:p>
      </dgm:t>
    </dgm:pt>
    <dgm:pt modelId="{EA356F46-5E0F-416C-8585-8018BB961EEE}" type="pres">
      <dgm:prSet presAssocID="{06137EAD-AA81-40BE-88DA-405EC9C68F97}" presName="spacing" presStyleCnt="0"/>
      <dgm:spPr/>
    </dgm:pt>
    <dgm:pt modelId="{351CA83B-81E6-44E7-9FB9-C390E895902F}" type="pres">
      <dgm:prSet presAssocID="{181ED764-A10A-4C9E-B5DA-1E127BDDB9A5}" presName="composite" presStyleCnt="0"/>
      <dgm:spPr/>
    </dgm:pt>
    <dgm:pt modelId="{7EC63F5F-BDDE-4FF6-BAA7-5428959474CC}" type="pres">
      <dgm:prSet presAssocID="{181ED764-A10A-4C9E-B5DA-1E127BDDB9A5}" presName="imgShp" presStyleLbl="fgImgPlace1" presStyleIdx="1" presStyleCnt="5"/>
      <dgm:spPr>
        <a:blipFill rotWithShape="0">
          <a:blip xmlns:r="http://schemas.openxmlformats.org/officeDocument/2006/relationships" r:embed="rId2"/>
          <a:stretch>
            <a:fillRect/>
          </a:stretch>
        </a:blipFill>
      </dgm:spPr>
    </dgm:pt>
    <dgm:pt modelId="{AF80BE1D-57B6-4CE0-A6E7-C45E61A79843}" type="pres">
      <dgm:prSet presAssocID="{181ED764-A10A-4C9E-B5DA-1E127BDDB9A5}" presName="txShp" presStyleLbl="node1" presStyleIdx="1" presStyleCnt="5">
        <dgm:presLayoutVars>
          <dgm:bulletEnabled val="1"/>
        </dgm:presLayoutVars>
      </dgm:prSet>
      <dgm:spPr/>
      <dgm:t>
        <a:bodyPr/>
        <a:lstStyle/>
        <a:p>
          <a:endParaRPr lang="zh-CN" altLang="en-US"/>
        </a:p>
      </dgm:t>
    </dgm:pt>
    <dgm:pt modelId="{4AAE1814-3423-43E9-8E7C-4A90643752AD}" type="pres">
      <dgm:prSet presAssocID="{A1C05473-C703-4732-91B7-80B96C836194}" presName="spacing" presStyleCnt="0"/>
      <dgm:spPr/>
    </dgm:pt>
    <dgm:pt modelId="{92DB9917-607A-4BA3-889F-F60EF0F81DE0}" type="pres">
      <dgm:prSet presAssocID="{7C6E0954-4969-49A8-B2F1-DAEF7750394B}" presName="composite" presStyleCnt="0"/>
      <dgm:spPr/>
    </dgm:pt>
    <dgm:pt modelId="{D255B55A-DE8C-4918-8571-485E46AC9464}" type="pres">
      <dgm:prSet presAssocID="{7C6E0954-4969-49A8-B2F1-DAEF7750394B}" presName="imgShp" presStyleLbl="fgImgPlace1" presStyleIdx="2" presStyleCnt="5"/>
      <dgm:spPr>
        <a:blipFill rotWithShape="0">
          <a:blip xmlns:r="http://schemas.openxmlformats.org/officeDocument/2006/relationships" r:embed="rId3"/>
          <a:stretch>
            <a:fillRect/>
          </a:stretch>
        </a:blipFill>
      </dgm:spPr>
    </dgm:pt>
    <dgm:pt modelId="{080657E4-204D-4694-BE1E-85D657C0B555}" type="pres">
      <dgm:prSet presAssocID="{7C6E0954-4969-49A8-B2F1-DAEF7750394B}" presName="txShp" presStyleLbl="node1" presStyleIdx="2" presStyleCnt="5">
        <dgm:presLayoutVars>
          <dgm:bulletEnabled val="1"/>
        </dgm:presLayoutVars>
      </dgm:prSet>
      <dgm:spPr/>
      <dgm:t>
        <a:bodyPr/>
        <a:lstStyle/>
        <a:p>
          <a:endParaRPr lang="zh-CN" altLang="en-US"/>
        </a:p>
      </dgm:t>
    </dgm:pt>
    <dgm:pt modelId="{A6F434C0-4FBA-43A8-B99B-5306709C9C61}" type="pres">
      <dgm:prSet presAssocID="{BAEEA09D-D7EA-42E0-B86E-AD1B112FF658}" presName="spacing" presStyleCnt="0"/>
      <dgm:spPr/>
    </dgm:pt>
    <dgm:pt modelId="{FE14CB18-D8CF-4E7F-B8A0-86FAE8D8C7E6}" type="pres">
      <dgm:prSet presAssocID="{C7E173F7-DF3A-440F-9DB8-410A7F0349F4}" presName="composite" presStyleCnt="0"/>
      <dgm:spPr/>
    </dgm:pt>
    <dgm:pt modelId="{C5A62182-7961-4DCA-B596-50CB917EFBB6}" type="pres">
      <dgm:prSet presAssocID="{C7E173F7-DF3A-440F-9DB8-410A7F0349F4}" presName="imgShp" presStyleLbl="fgImgPlace1" presStyleIdx="3" presStyleCnt="5"/>
      <dgm:spPr>
        <a:blipFill rotWithShape="0">
          <a:blip xmlns:r="http://schemas.openxmlformats.org/officeDocument/2006/relationships" r:embed="rId4"/>
          <a:stretch>
            <a:fillRect/>
          </a:stretch>
        </a:blipFill>
      </dgm:spPr>
    </dgm:pt>
    <dgm:pt modelId="{ED59BF76-516E-4C50-A949-3622102B6F94}" type="pres">
      <dgm:prSet presAssocID="{C7E173F7-DF3A-440F-9DB8-410A7F0349F4}" presName="txShp" presStyleLbl="node1" presStyleIdx="3" presStyleCnt="5">
        <dgm:presLayoutVars>
          <dgm:bulletEnabled val="1"/>
        </dgm:presLayoutVars>
      </dgm:prSet>
      <dgm:spPr/>
      <dgm:t>
        <a:bodyPr/>
        <a:lstStyle/>
        <a:p>
          <a:endParaRPr lang="zh-CN" altLang="en-US"/>
        </a:p>
      </dgm:t>
    </dgm:pt>
    <dgm:pt modelId="{66664783-3E9D-40D7-8A69-01B1652973A1}" type="pres">
      <dgm:prSet presAssocID="{E272698C-D953-45CE-9AC5-F0B4AB43001E}" presName="spacing" presStyleCnt="0"/>
      <dgm:spPr/>
    </dgm:pt>
    <dgm:pt modelId="{B11598E8-60BE-48DA-86B4-EAD267025559}" type="pres">
      <dgm:prSet presAssocID="{6CC3EED0-F1D6-4E7A-8E16-CD44657E1155}" presName="composite" presStyleCnt="0"/>
      <dgm:spPr/>
    </dgm:pt>
    <dgm:pt modelId="{E4CCAC28-E98D-45A0-AB74-B329C7107910}" type="pres">
      <dgm:prSet presAssocID="{6CC3EED0-F1D6-4E7A-8E16-CD44657E1155}" presName="imgShp" presStyleLbl="fgImgPlace1" presStyleIdx="4" presStyleCnt="5"/>
      <dgm:spPr>
        <a:blipFill rotWithShape="0">
          <a:blip xmlns:r="http://schemas.openxmlformats.org/officeDocument/2006/relationships" r:embed="rId5"/>
          <a:stretch>
            <a:fillRect/>
          </a:stretch>
        </a:blipFill>
      </dgm:spPr>
    </dgm:pt>
    <dgm:pt modelId="{DE4A6BBC-07A9-48F0-AFEB-EFF1E1620EA3}" type="pres">
      <dgm:prSet presAssocID="{6CC3EED0-F1D6-4E7A-8E16-CD44657E1155}" presName="txShp" presStyleLbl="node1" presStyleIdx="4" presStyleCnt="5">
        <dgm:presLayoutVars>
          <dgm:bulletEnabled val="1"/>
        </dgm:presLayoutVars>
      </dgm:prSet>
      <dgm:spPr/>
      <dgm:t>
        <a:bodyPr/>
        <a:lstStyle/>
        <a:p>
          <a:endParaRPr lang="zh-CN" altLang="en-US"/>
        </a:p>
      </dgm:t>
    </dgm:pt>
  </dgm:ptLst>
  <dgm:cxnLst>
    <dgm:cxn modelId="{16257DEC-DBA6-4739-8044-7B225B9AE8AF}" srcId="{0E07EDBE-AED2-4863-8844-7FDDE3145125}" destId="{C7E173F7-DF3A-440F-9DB8-410A7F0349F4}" srcOrd="3" destOrd="0" parTransId="{C264A506-370C-4E65-BDC7-1BEE7E7DDEA0}" sibTransId="{E272698C-D953-45CE-9AC5-F0B4AB43001E}"/>
    <dgm:cxn modelId="{DB44D575-4AD0-4BFB-AC8C-0C780410A41C}" type="presOf" srcId="{6CC3EED0-F1D6-4E7A-8E16-CD44657E1155}" destId="{DE4A6BBC-07A9-48F0-AFEB-EFF1E1620EA3}" srcOrd="0" destOrd="0" presId="urn:microsoft.com/office/officeart/2005/8/layout/vList3"/>
    <dgm:cxn modelId="{1B19578C-80EB-4D2D-AE6A-C17346023C10}" srcId="{0E07EDBE-AED2-4863-8844-7FDDE3145125}" destId="{181ED764-A10A-4C9E-B5DA-1E127BDDB9A5}" srcOrd="1" destOrd="0" parTransId="{05272582-F5F5-4C18-9E2A-A53AD38878C4}" sibTransId="{A1C05473-C703-4732-91B7-80B96C836194}"/>
    <dgm:cxn modelId="{58E2FC0A-4C21-419F-A515-F0155CEBD2F6}" srcId="{0E07EDBE-AED2-4863-8844-7FDDE3145125}" destId="{6CC3EED0-F1D6-4E7A-8E16-CD44657E1155}" srcOrd="4" destOrd="0" parTransId="{036BA1BD-9326-4046-8D51-2730F3B19128}" sibTransId="{03BE2AFB-A1CB-4E3D-B2A8-8215D2EF95A9}"/>
    <dgm:cxn modelId="{40E6B55B-16A1-44FE-AD21-2F5CBCBADA45}" type="presOf" srcId="{C7E173F7-DF3A-440F-9DB8-410A7F0349F4}" destId="{ED59BF76-516E-4C50-A949-3622102B6F94}" srcOrd="0" destOrd="0" presId="urn:microsoft.com/office/officeart/2005/8/layout/vList3"/>
    <dgm:cxn modelId="{45BB6A66-2FEC-428E-ADB2-E7E077066EFB}" type="presOf" srcId="{181ED764-A10A-4C9E-B5DA-1E127BDDB9A5}" destId="{AF80BE1D-57B6-4CE0-A6E7-C45E61A79843}" srcOrd="0" destOrd="0" presId="urn:microsoft.com/office/officeart/2005/8/layout/vList3"/>
    <dgm:cxn modelId="{42EA5910-7895-4DDC-97A9-BB0D6FB8E7A4}" srcId="{0E07EDBE-AED2-4863-8844-7FDDE3145125}" destId="{7C6E0954-4969-49A8-B2F1-DAEF7750394B}" srcOrd="2" destOrd="0" parTransId="{3EDEC67B-C1D4-4E45-9C03-4B11D8039A1D}" sibTransId="{BAEEA09D-D7EA-42E0-B86E-AD1B112FF658}"/>
    <dgm:cxn modelId="{32F50AF9-E2E4-41AC-A969-0DDEDAEFD34C}" type="presOf" srcId="{0E07EDBE-AED2-4863-8844-7FDDE3145125}" destId="{8DE8F237-6883-496D-BF52-6647198DB030}" srcOrd="0" destOrd="0" presId="urn:microsoft.com/office/officeart/2005/8/layout/vList3"/>
    <dgm:cxn modelId="{68CB5F77-692E-44FF-960B-0162C20CBD58}" type="presOf" srcId="{7C6E0954-4969-49A8-B2F1-DAEF7750394B}" destId="{080657E4-204D-4694-BE1E-85D657C0B555}" srcOrd="0" destOrd="0" presId="urn:microsoft.com/office/officeart/2005/8/layout/vList3"/>
    <dgm:cxn modelId="{DA95B6CE-79B1-4E38-94C1-3C803ABD487A}" type="presOf" srcId="{3AA9D6CF-1DE3-493B-8A72-8909462532E7}" destId="{7BC09019-001E-458D-90F6-17C2AE6CE486}" srcOrd="0" destOrd="0" presId="urn:microsoft.com/office/officeart/2005/8/layout/vList3"/>
    <dgm:cxn modelId="{5C31B560-12B5-4ABF-9D9A-E1FF844DDEC6}" srcId="{0E07EDBE-AED2-4863-8844-7FDDE3145125}" destId="{3AA9D6CF-1DE3-493B-8A72-8909462532E7}" srcOrd="0" destOrd="0" parTransId="{95B4523D-CD6E-488B-824A-47E163F899CC}" sibTransId="{06137EAD-AA81-40BE-88DA-405EC9C68F97}"/>
    <dgm:cxn modelId="{9253F577-72A0-4440-B286-A9F0784B2FA3}" type="presParOf" srcId="{8DE8F237-6883-496D-BF52-6647198DB030}" destId="{625743F2-0FB8-42F3-B666-9D625BC10520}" srcOrd="0" destOrd="0" presId="urn:microsoft.com/office/officeart/2005/8/layout/vList3"/>
    <dgm:cxn modelId="{AF58DFC8-1B85-4A77-817B-258C9543F7C3}" type="presParOf" srcId="{625743F2-0FB8-42F3-B666-9D625BC10520}" destId="{E8E9F027-1877-4C29-93A8-3AF9190FBE8F}" srcOrd="0" destOrd="0" presId="urn:microsoft.com/office/officeart/2005/8/layout/vList3"/>
    <dgm:cxn modelId="{1F934D1B-D306-423C-9D45-04A96D8735E2}" type="presParOf" srcId="{625743F2-0FB8-42F3-B666-9D625BC10520}" destId="{7BC09019-001E-458D-90F6-17C2AE6CE486}" srcOrd="1" destOrd="0" presId="urn:microsoft.com/office/officeart/2005/8/layout/vList3"/>
    <dgm:cxn modelId="{4DDF6DFC-9C60-4069-A05C-C684EA798E61}" type="presParOf" srcId="{8DE8F237-6883-496D-BF52-6647198DB030}" destId="{EA356F46-5E0F-416C-8585-8018BB961EEE}" srcOrd="1" destOrd="0" presId="urn:microsoft.com/office/officeart/2005/8/layout/vList3"/>
    <dgm:cxn modelId="{9F487D4B-A923-40C7-B181-D9BCB9BBDA2D}" type="presParOf" srcId="{8DE8F237-6883-496D-BF52-6647198DB030}" destId="{351CA83B-81E6-44E7-9FB9-C390E895902F}" srcOrd="2" destOrd="0" presId="urn:microsoft.com/office/officeart/2005/8/layout/vList3"/>
    <dgm:cxn modelId="{6F44B122-1172-4513-8243-0833E88431DA}" type="presParOf" srcId="{351CA83B-81E6-44E7-9FB9-C390E895902F}" destId="{7EC63F5F-BDDE-4FF6-BAA7-5428959474CC}" srcOrd="0" destOrd="0" presId="urn:microsoft.com/office/officeart/2005/8/layout/vList3"/>
    <dgm:cxn modelId="{6E2B83CC-3A0C-4589-820D-73A57511F474}" type="presParOf" srcId="{351CA83B-81E6-44E7-9FB9-C390E895902F}" destId="{AF80BE1D-57B6-4CE0-A6E7-C45E61A79843}" srcOrd="1" destOrd="0" presId="urn:microsoft.com/office/officeart/2005/8/layout/vList3"/>
    <dgm:cxn modelId="{83B353E8-2D9D-4B66-ACCD-E9AB227292DB}" type="presParOf" srcId="{8DE8F237-6883-496D-BF52-6647198DB030}" destId="{4AAE1814-3423-43E9-8E7C-4A90643752AD}" srcOrd="3" destOrd="0" presId="urn:microsoft.com/office/officeart/2005/8/layout/vList3"/>
    <dgm:cxn modelId="{CF71C9AF-35AF-4B48-8748-073E7DC7369B}" type="presParOf" srcId="{8DE8F237-6883-496D-BF52-6647198DB030}" destId="{92DB9917-607A-4BA3-889F-F60EF0F81DE0}" srcOrd="4" destOrd="0" presId="urn:microsoft.com/office/officeart/2005/8/layout/vList3"/>
    <dgm:cxn modelId="{C404A16B-1C05-40ED-AFF2-89DF918A76D3}" type="presParOf" srcId="{92DB9917-607A-4BA3-889F-F60EF0F81DE0}" destId="{D255B55A-DE8C-4918-8571-485E46AC9464}" srcOrd="0" destOrd="0" presId="urn:microsoft.com/office/officeart/2005/8/layout/vList3"/>
    <dgm:cxn modelId="{FFE172F0-570C-4DBD-A7BA-09D65DAD65EC}" type="presParOf" srcId="{92DB9917-607A-4BA3-889F-F60EF0F81DE0}" destId="{080657E4-204D-4694-BE1E-85D657C0B555}" srcOrd="1" destOrd="0" presId="urn:microsoft.com/office/officeart/2005/8/layout/vList3"/>
    <dgm:cxn modelId="{BF0A0648-15C3-46A6-A703-A6142A8311A3}" type="presParOf" srcId="{8DE8F237-6883-496D-BF52-6647198DB030}" destId="{A6F434C0-4FBA-43A8-B99B-5306709C9C61}" srcOrd="5" destOrd="0" presId="urn:microsoft.com/office/officeart/2005/8/layout/vList3"/>
    <dgm:cxn modelId="{DA661DBC-8216-4CEC-9619-5A1DADD66E9B}" type="presParOf" srcId="{8DE8F237-6883-496D-BF52-6647198DB030}" destId="{FE14CB18-D8CF-4E7F-B8A0-86FAE8D8C7E6}" srcOrd="6" destOrd="0" presId="urn:microsoft.com/office/officeart/2005/8/layout/vList3"/>
    <dgm:cxn modelId="{1976136B-9F45-43C0-94AD-330B433AD675}" type="presParOf" srcId="{FE14CB18-D8CF-4E7F-B8A0-86FAE8D8C7E6}" destId="{C5A62182-7961-4DCA-B596-50CB917EFBB6}" srcOrd="0" destOrd="0" presId="urn:microsoft.com/office/officeart/2005/8/layout/vList3"/>
    <dgm:cxn modelId="{6D85C199-3A8B-4E69-B8CB-34E19F63AC3E}" type="presParOf" srcId="{FE14CB18-D8CF-4E7F-B8A0-86FAE8D8C7E6}" destId="{ED59BF76-516E-4C50-A949-3622102B6F94}" srcOrd="1" destOrd="0" presId="urn:microsoft.com/office/officeart/2005/8/layout/vList3"/>
    <dgm:cxn modelId="{BB31994E-1853-4015-8321-B9A89F9DE45A}" type="presParOf" srcId="{8DE8F237-6883-496D-BF52-6647198DB030}" destId="{66664783-3E9D-40D7-8A69-01B1652973A1}" srcOrd="7" destOrd="0" presId="urn:microsoft.com/office/officeart/2005/8/layout/vList3"/>
    <dgm:cxn modelId="{19B30B5D-3022-4C24-ABED-675CC5DA89CF}" type="presParOf" srcId="{8DE8F237-6883-496D-BF52-6647198DB030}" destId="{B11598E8-60BE-48DA-86B4-EAD267025559}" srcOrd="8" destOrd="0" presId="urn:microsoft.com/office/officeart/2005/8/layout/vList3"/>
    <dgm:cxn modelId="{BA9DE1F5-444B-454F-A1D4-164015C584C4}" type="presParOf" srcId="{B11598E8-60BE-48DA-86B4-EAD267025559}" destId="{E4CCAC28-E98D-45A0-AB74-B329C7107910}" srcOrd="0" destOrd="0" presId="urn:microsoft.com/office/officeart/2005/8/layout/vList3"/>
    <dgm:cxn modelId="{B833FB6C-7A7C-4515-AB7F-D2C8EBA64F6E}" type="presParOf" srcId="{B11598E8-60BE-48DA-86B4-EAD267025559}" destId="{DE4A6BBC-07A9-48F0-AFEB-EFF1E1620EA3}"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E00279-4BF8-4DDA-92D4-92511A0E71AE}" type="doc">
      <dgm:prSet loTypeId="urn:microsoft.com/office/officeart/2005/8/layout/vList3" loCatId="list" qsTypeId="urn:microsoft.com/office/officeart/2005/8/quickstyle/simple1" qsCatId="simple" csTypeId="urn:microsoft.com/office/officeart/2005/8/colors/colorful4" csCatId="colorful" phldr="1"/>
      <dgm:spPr/>
    </dgm:pt>
    <dgm:pt modelId="{E4B6CCDB-5D11-481D-9828-E1ECB658BF6E}">
      <dgm:prSet phldrT="[文本]"/>
      <dgm:spPr/>
      <dgm:t>
        <a:bodyPr/>
        <a:lstStyle/>
        <a:p>
          <a:r>
            <a:rPr lang="zh-CN" altLang="en-US" dirty="0" smtClean="0">
              <a:latin typeface="黑体" panose="02010609060101010101" pitchFamily="49" charset="-122"/>
              <a:ea typeface="黑体" panose="02010609060101010101" pitchFamily="49" charset="-122"/>
            </a:rPr>
            <a:t>网络功能虚拟化</a:t>
          </a:r>
          <a:endParaRPr lang="zh-CN" altLang="en-US" dirty="0">
            <a:latin typeface="黑体" panose="02010609060101010101" pitchFamily="49" charset="-122"/>
            <a:ea typeface="黑体" panose="02010609060101010101" pitchFamily="49" charset="-122"/>
          </a:endParaRPr>
        </a:p>
      </dgm:t>
    </dgm:pt>
    <dgm:pt modelId="{D84C90BD-A21A-409D-8688-62700AE43893}" cxnId="{BE591877-1F54-41EE-99DC-CF9712B0E316}" type="parTrans">
      <dgm:prSet/>
      <dgm:spPr/>
      <dgm:t>
        <a:bodyPr/>
        <a:lstStyle/>
        <a:p>
          <a:endParaRPr lang="zh-CN" altLang="en-US"/>
        </a:p>
      </dgm:t>
    </dgm:pt>
    <dgm:pt modelId="{55CF5BB6-A4E0-49C8-8B20-B30B96C40F6F}" cxnId="{BE591877-1F54-41EE-99DC-CF9712B0E316}" type="sibTrans">
      <dgm:prSet/>
      <dgm:spPr/>
      <dgm:t>
        <a:bodyPr/>
        <a:lstStyle/>
        <a:p>
          <a:endParaRPr lang="zh-CN" altLang="en-US"/>
        </a:p>
      </dgm:t>
    </dgm:pt>
    <dgm:pt modelId="{7C807FD2-A0B7-4CCE-9983-902BE130297A}">
      <dgm:prSet phldrT="[文本]"/>
      <dgm:spPr/>
      <dgm:t>
        <a:bodyPr/>
        <a:lstStyle/>
        <a:p>
          <a:r>
            <a:rPr lang="zh-CN" altLang="en-US" dirty="0" smtClean="0">
              <a:latin typeface="黑体" panose="02010609060101010101" pitchFamily="49" charset="-122"/>
              <a:ea typeface="黑体" panose="02010609060101010101" pitchFamily="49" charset="-122"/>
            </a:rPr>
            <a:t>网络切片</a:t>
          </a:r>
          <a:endParaRPr lang="zh-CN" altLang="en-US" dirty="0">
            <a:latin typeface="黑体" panose="02010609060101010101" pitchFamily="49" charset="-122"/>
            <a:ea typeface="黑体" panose="02010609060101010101" pitchFamily="49" charset="-122"/>
          </a:endParaRPr>
        </a:p>
      </dgm:t>
    </dgm:pt>
    <dgm:pt modelId="{7788518C-A196-4EA1-ACC9-665CDD5915AD}" cxnId="{E5D46A7E-66C8-4ADC-8DBA-0A646E445FE7}" type="parTrans">
      <dgm:prSet/>
      <dgm:spPr/>
      <dgm:t>
        <a:bodyPr/>
        <a:lstStyle/>
        <a:p>
          <a:endParaRPr lang="zh-CN" altLang="en-US"/>
        </a:p>
      </dgm:t>
    </dgm:pt>
    <dgm:pt modelId="{B7CD6A0F-748D-4A01-B3CB-D072DEC8D15F}" cxnId="{E5D46A7E-66C8-4ADC-8DBA-0A646E445FE7}" type="sibTrans">
      <dgm:prSet/>
      <dgm:spPr/>
      <dgm:t>
        <a:bodyPr/>
        <a:lstStyle/>
        <a:p>
          <a:endParaRPr lang="zh-CN" altLang="en-US"/>
        </a:p>
      </dgm:t>
    </dgm:pt>
    <dgm:pt modelId="{2C674682-C2A9-4B1D-92C8-24A6AB711857}">
      <dgm:prSet phldrT="[文本]"/>
      <dgm:spPr/>
      <dgm:t>
        <a:bodyPr/>
        <a:lstStyle/>
        <a:p>
          <a:r>
            <a:rPr lang="zh-CN" altLang="en-US" dirty="0" smtClean="0">
              <a:latin typeface="黑体" panose="02010609060101010101" pitchFamily="49" charset="-122"/>
              <a:ea typeface="黑体" panose="02010609060101010101" pitchFamily="49" charset="-122"/>
            </a:rPr>
            <a:t>网络功能开放</a:t>
          </a:r>
          <a:endParaRPr lang="zh-CN" altLang="en-US" dirty="0">
            <a:latin typeface="黑体" panose="02010609060101010101" pitchFamily="49" charset="-122"/>
            <a:ea typeface="黑体" panose="02010609060101010101" pitchFamily="49" charset="-122"/>
          </a:endParaRPr>
        </a:p>
      </dgm:t>
    </dgm:pt>
    <dgm:pt modelId="{905A0538-5329-4DC6-9FDA-A024A915BA70}" cxnId="{D4372BE8-4752-4FD7-A611-77DCDE7B0513}" type="parTrans">
      <dgm:prSet/>
      <dgm:spPr/>
      <dgm:t>
        <a:bodyPr/>
        <a:lstStyle/>
        <a:p>
          <a:endParaRPr lang="zh-CN" altLang="en-US"/>
        </a:p>
      </dgm:t>
    </dgm:pt>
    <dgm:pt modelId="{D00996B4-AE37-41DE-AB49-B5AD3A483708}" cxnId="{D4372BE8-4752-4FD7-A611-77DCDE7B0513}" type="sibTrans">
      <dgm:prSet/>
      <dgm:spPr/>
      <dgm:t>
        <a:bodyPr/>
        <a:lstStyle/>
        <a:p>
          <a:endParaRPr lang="zh-CN" altLang="en-US"/>
        </a:p>
      </dgm:t>
    </dgm:pt>
    <dgm:pt modelId="{95C70B63-25DC-4F8C-A582-C381BED006F0}">
      <dgm:prSet phldrT="[文本]"/>
      <dgm:spPr/>
      <dgm:t>
        <a:bodyPr/>
        <a:lstStyle/>
        <a:p>
          <a:r>
            <a:rPr lang="zh-CN" altLang="en-US" dirty="0" smtClean="0">
              <a:latin typeface="黑体" panose="02010609060101010101" pitchFamily="49" charset="-122"/>
              <a:ea typeface="黑体" panose="02010609060101010101" pitchFamily="49" charset="-122"/>
            </a:rPr>
            <a:t>边缘计算</a:t>
          </a:r>
          <a:endParaRPr lang="zh-CN" altLang="en-US" dirty="0">
            <a:latin typeface="黑体" panose="02010609060101010101" pitchFamily="49" charset="-122"/>
            <a:ea typeface="黑体" panose="02010609060101010101" pitchFamily="49" charset="-122"/>
          </a:endParaRPr>
        </a:p>
      </dgm:t>
    </dgm:pt>
    <dgm:pt modelId="{EFFBCA63-4C2E-43C7-99CC-2B2FED37B868}" cxnId="{DA40DF1C-7253-4C75-8A7A-C92C5316ADD1}" type="parTrans">
      <dgm:prSet/>
      <dgm:spPr/>
      <dgm:t>
        <a:bodyPr/>
        <a:lstStyle/>
        <a:p>
          <a:endParaRPr lang="zh-CN" altLang="en-US"/>
        </a:p>
      </dgm:t>
    </dgm:pt>
    <dgm:pt modelId="{F821E356-4AAC-4368-88FB-566E8FBC3287}" cxnId="{DA40DF1C-7253-4C75-8A7A-C92C5316ADD1}" type="sibTrans">
      <dgm:prSet/>
      <dgm:spPr/>
      <dgm:t>
        <a:bodyPr/>
        <a:lstStyle/>
        <a:p>
          <a:endParaRPr lang="zh-CN" altLang="en-US"/>
        </a:p>
      </dgm:t>
    </dgm:pt>
    <dgm:pt modelId="{068DC307-A04F-4F4D-9F1D-DE6FBE53196F}" type="pres">
      <dgm:prSet presAssocID="{30E00279-4BF8-4DDA-92D4-92511A0E71AE}" presName="linearFlow" presStyleCnt="0">
        <dgm:presLayoutVars>
          <dgm:dir val="rev"/>
          <dgm:resizeHandles val="exact"/>
        </dgm:presLayoutVars>
      </dgm:prSet>
      <dgm:spPr/>
    </dgm:pt>
    <dgm:pt modelId="{D516859C-CC6D-4A18-8019-D1BDC7458D60}" type="pres">
      <dgm:prSet presAssocID="{E4B6CCDB-5D11-481D-9828-E1ECB658BF6E}" presName="composite" presStyleCnt="0"/>
      <dgm:spPr/>
    </dgm:pt>
    <dgm:pt modelId="{283A6718-9306-499A-B9C2-66CA87AAA6BB}" type="pres">
      <dgm:prSet presAssocID="{E4B6CCDB-5D11-481D-9828-E1ECB658BF6E}" presName="imgShp" presStyleLbl="fgImgPlace1" presStyleIdx="0" presStyleCnt="4"/>
      <dgm:spPr>
        <a:blipFill rotWithShape="0">
          <a:blip xmlns:r="http://schemas.openxmlformats.org/officeDocument/2006/relationships" r:embed="rId1"/>
          <a:stretch>
            <a:fillRect/>
          </a:stretch>
        </a:blipFill>
      </dgm:spPr>
    </dgm:pt>
    <dgm:pt modelId="{F6A75391-4C89-4D3C-8E94-A5D2FDF7D823}" type="pres">
      <dgm:prSet presAssocID="{E4B6CCDB-5D11-481D-9828-E1ECB658BF6E}" presName="txShp" presStyleLbl="node1" presStyleIdx="0" presStyleCnt="4">
        <dgm:presLayoutVars>
          <dgm:bulletEnabled val="1"/>
        </dgm:presLayoutVars>
      </dgm:prSet>
      <dgm:spPr/>
      <dgm:t>
        <a:bodyPr/>
        <a:lstStyle/>
        <a:p>
          <a:endParaRPr lang="zh-CN" altLang="en-US"/>
        </a:p>
      </dgm:t>
    </dgm:pt>
    <dgm:pt modelId="{24E05772-6983-4E9B-8662-EC2BFE55043B}" type="pres">
      <dgm:prSet presAssocID="{55CF5BB6-A4E0-49C8-8B20-B30B96C40F6F}" presName="spacing" presStyleCnt="0"/>
      <dgm:spPr/>
    </dgm:pt>
    <dgm:pt modelId="{BA453D75-C02B-4094-9C39-E14F6A6760EE}" type="pres">
      <dgm:prSet presAssocID="{7C807FD2-A0B7-4CCE-9983-902BE130297A}" presName="composite" presStyleCnt="0"/>
      <dgm:spPr/>
    </dgm:pt>
    <dgm:pt modelId="{FC607386-9EC0-437D-B7DB-E6F53886E274}" type="pres">
      <dgm:prSet presAssocID="{7C807FD2-A0B7-4CCE-9983-902BE130297A}" presName="imgShp" presStyleLbl="fgImgPlace1" presStyleIdx="1" presStyleCnt="4"/>
      <dgm:spPr>
        <a:blipFill rotWithShape="0">
          <a:blip xmlns:r="http://schemas.openxmlformats.org/officeDocument/2006/relationships" r:embed="rId2"/>
          <a:stretch>
            <a:fillRect/>
          </a:stretch>
        </a:blipFill>
      </dgm:spPr>
    </dgm:pt>
    <dgm:pt modelId="{16239258-1DCB-4444-9114-F493B6918AA6}" type="pres">
      <dgm:prSet presAssocID="{7C807FD2-A0B7-4CCE-9983-902BE130297A}" presName="txShp" presStyleLbl="node1" presStyleIdx="1" presStyleCnt="4">
        <dgm:presLayoutVars>
          <dgm:bulletEnabled val="1"/>
        </dgm:presLayoutVars>
      </dgm:prSet>
      <dgm:spPr/>
      <dgm:t>
        <a:bodyPr/>
        <a:lstStyle/>
        <a:p>
          <a:endParaRPr lang="zh-CN" altLang="en-US"/>
        </a:p>
      </dgm:t>
    </dgm:pt>
    <dgm:pt modelId="{EF0F8EB7-B84A-457A-98A2-0DDB169A1997}" type="pres">
      <dgm:prSet presAssocID="{B7CD6A0F-748D-4A01-B3CB-D072DEC8D15F}" presName="spacing" presStyleCnt="0"/>
      <dgm:spPr/>
    </dgm:pt>
    <dgm:pt modelId="{A702F9AB-12F3-4500-A37A-169399CDECB9}" type="pres">
      <dgm:prSet presAssocID="{2C674682-C2A9-4B1D-92C8-24A6AB711857}" presName="composite" presStyleCnt="0"/>
      <dgm:spPr/>
    </dgm:pt>
    <dgm:pt modelId="{A686B0AF-CBD7-4A41-B44E-76AC47024498}" type="pres">
      <dgm:prSet presAssocID="{2C674682-C2A9-4B1D-92C8-24A6AB711857}" presName="imgShp" presStyleLbl="fgImgPlace1" presStyleIdx="2" presStyleCnt="4"/>
      <dgm:spPr>
        <a:blipFill rotWithShape="0">
          <a:blip xmlns:r="http://schemas.openxmlformats.org/officeDocument/2006/relationships" r:embed="rId3"/>
          <a:stretch>
            <a:fillRect/>
          </a:stretch>
        </a:blipFill>
      </dgm:spPr>
    </dgm:pt>
    <dgm:pt modelId="{12DA9311-651F-4893-BF79-526DC45C0BE0}" type="pres">
      <dgm:prSet presAssocID="{2C674682-C2A9-4B1D-92C8-24A6AB711857}" presName="txShp" presStyleLbl="node1" presStyleIdx="2" presStyleCnt="4">
        <dgm:presLayoutVars>
          <dgm:bulletEnabled val="1"/>
        </dgm:presLayoutVars>
      </dgm:prSet>
      <dgm:spPr/>
      <dgm:t>
        <a:bodyPr/>
        <a:lstStyle/>
        <a:p>
          <a:endParaRPr lang="zh-CN" altLang="en-US"/>
        </a:p>
      </dgm:t>
    </dgm:pt>
    <dgm:pt modelId="{BA4E9B3B-4797-4020-878C-1527BCFBC571}" type="pres">
      <dgm:prSet presAssocID="{D00996B4-AE37-41DE-AB49-B5AD3A483708}" presName="spacing" presStyleCnt="0"/>
      <dgm:spPr/>
    </dgm:pt>
    <dgm:pt modelId="{0E81E74D-6A2E-48A0-A512-AAB6891597BD}" type="pres">
      <dgm:prSet presAssocID="{95C70B63-25DC-4F8C-A582-C381BED006F0}" presName="composite" presStyleCnt="0"/>
      <dgm:spPr/>
    </dgm:pt>
    <dgm:pt modelId="{3F97F495-123B-43F4-AEF5-85DDE552F3BA}" type="pres">
      <dgm:prSet presAssocID="{95C70B63-25DC-4F8C-A582-C381BED006F0}" presName="imgShp" presStyleLbl="fgImgPlace1" presStyleIdx="3" presStyleCnt="4"/>
      <dgm:spPr>
        <a:blipFill rotWithShape="0">
          <a:blip xmlns:r="http://schemas.openxmlformats.org/officeDocument/2006/relationships" r:embed="rId4"/>
          <a:stretch>
            <a:fillRect/>
          </a:stretch>
        </a:blipFill>
      </dgm:spPr>
    </dgm:pt>
    <dgm:pt modelId="{5045199F-C656-4CE6-9503-382EF2EE1CA0}" type="pres">
      <dgm:prSet presAssocID="{95C70B63-25DC-4F8C-A582-C381BED006F0}" presName="txShp" presStyleLbl="node1" presStyleIdx="3" presStyleCnt="4">
        <dgm:presLayoutVars>
          <dgm:bulletEnabled val="1"/>
        </dgm:presLayoutVars>
      </dgm:prSet>
      <dgm:spPr/>
      <dgm:t>
        <a:bodyPr/>
        <a:lstStyle/>
        <a:p>
          <a:endParaRPr lang="zh-CN" altLang="en-US"/>
        </a:p>
      </dgm:t>
    </dgm:pt>
  </dgm:ptLst>
  <dgm:cxnLst>
    <dgm:cxn modelId="{D4372BE8-4752-4FD7-A611-77DCDE7B0513}" srcId="{30E00279-4BF8-4DDA-92D4-92511A0E71AE}" destId="{2C674682-C2A9-4B1D-92C8-24A6AB711857}" srcOrd="2" destOrd="0" parTransId="{905A0538-5329-4DC6-9FDA-A024A915BA70}" sibTransId="{D00996B4-AE37-41DE-AB49-B5AD3A483708}"/>
    <dgm:cxn modelId="{E5D46A7E-66C8-4ADC-8DBA-0A646E445FE7}" srcId="{30E00279-4BF8-4DDA-92D4-92511A0E71AE}" destId="{7C807FD2-A0B7-4CCE-9983-902BE130297A}" srcOrd="1" destOrd="0" parTransId="{7788518C-A196-4EA1-ACC9-665CDD5915AD}" sibTransId="{B7CD6A0F-748D-4A01-B3CB-D072DEC8D15F}"/>
    <dgm:cxn modelId="{4A7621CA-E498-47DF-9CBB-77C16F080F9D}" type="presOf" srcId="{7C807FD2-A0B7-4CCE-9983-902BE130297A}" destId="{16239258-1DCB-4444-9114-F493B6918AA6}" srcOrd="0" destOrd="0" presId="urn:microsoft.com/office/officeart/2005/8/layout/vList3"/>
    <dgm:cxn modelId="{BE591877-1F54-41EE-99DC-CF9712B0E316}" srcId="{30E00279-4BF8-4DDA-92D4-92511A0E71AE}" destId="{E4B6CCDB-5D11-481D-9828-E1ECB658BF6E}" srcOrd="0" destOrd="0" parTransId="{D84C90BD-A21A-409D-8688-62700AE43893}" sibTransId="{55CF5BB6-A4E0-49C8-8B20-B30B96C40F6F}"/>
    <dgm:cxn modelId="{3C8E4AAE-5A1A-47F8-A000-FE8A29CF8683}" type="presOf" srcId="{30E00279-4BF8-4DDA-92D4-92511A0E71AE}" destId="{068DC307-A04F-4F4D-9F1D-DE6FBE53196F}" srcOrd="0" destOrd="0" presId="urn:microsoft.com/office/officeart/2005/8/layout/vList3"/>
    <dgm:cxn modelId="{DA40DF1C-7253-4C75-8A7A-C92C5316ADD1}" srcId="{30E00279-4BF8-4DDA-92D4-92511A0E71AE}" destId="{95C70B63-25DC-4F8C-A582-C381BED006F0}" srcOrd="3" destOrd="0" parTransId="{EFFBCA63-4C2E-43C7-99CC-2B2FED37B868}" sibTransId="{F821E356-4AAC-4368-88FB-566E8FBC3287}"/>
    <dgm:cxn modelId="{AFD70153-551F-4B43-8567-12082A49FC4B}" type="presOf" srcId="{2C674682-C2A9-4B1D-92C8-24A6AB711857}" destId="{12DA9311-651F-4893-BF79-526DC45C0BE0}" srcOrd="0" destOrd="0" presId="urn:microsoft.com/office/officeart/2005/8/layout/vList3"/>
    <dgm:cxn modelId="{D7C6FFEB-C091-4DF2-B286-3635FF533113}" type="presOf" srcId="{E4B6CCDB-5D11-481D-9828-E1ECB658BF6E}" destId="{F6A75391-4C89-4D3C-8E94-A5D2FDF7D823}" srcOrd="0" destOrd="0" presId="urn:microsoft.com/office/officeart/2005/8/layout/vList3"/>
    <dgm:cxn modelId="{27EDCA9D-B0F1-4436-92D0-690CCDD01D73}" type="presOf" srcId="{95C70B63-25DC-4F8C-A582-C381BED006F0}" destId="{5045199F-C656-4CE6-9503-382EF2EE1CA0}" srcOrd="0" destOrd="0" presId="urn:microsoft.com/office/officeart/2005/8/layout/vList3"/>
    <dgm:cxn modelId="{92262472-49BF-41B2-9D43-43FDAF36F654}" type="presParOf" srcId="{068DC307-A04F-4F4D-9F1D-DE6FBE53196F}" destId="{D516859C-CC6D-4A18-8019-D1BDC7458D60}" srcOrd="0" destOrd="0" presId="urn:microsoft.com/office/officeart/2005/8/layout/vList3"/>
    <dgm:cxn modelId="{DE929E48-B10F-4829-BE78-D832203A4B3E}" type="presParOf" srcId="{D516859C-CC6D-4A18-8019-D1BDC7458D60}" destId="{283A6718-9306-499A-B9C2-66CA87AAA6BB}" srcOrd="0" destOrd="0" presId="urn:microsoft.com/office/officeart/2005/8/layout/vList3"/>
    <dgm:cxn modelId="{9003892F-CB73-446D-9948-671E65ADEA24}" type="presParOf" srcId="{D516859C-CC6D-4A18-8019-D1BDC7458D60}" destId="{F6A75391-4C89-4D3C-8E94-A5D2FDF7D823}" srcOrd="1" destOrd="0" presId="urn:microsoft.com/office/officeart/2005/8/layout/vList3"/>
    <dgm:cxn modelId="{8CED7A81-D1A1-4B17-B38F-C972A3228755}" type="presParOf" srcId="{068DC307-A04F-4F4D-9F1D-DE6FBE53196F}" destId="{24E05772-6983-4E9B-8662-EC2BFE55043B}" srcOrd="1" destOrd="0" presId="urn:microsoft.com/office/officeart/2005/8/layout/vList3"/>
    <dgm:cxn modelId="{0E1F608D-77EA-4682-A62E-0FE1E3E94370}" type="presParOf" srcId="{068DC307-A04F-4F4D-9F1D-DE6FBE53196F}" destId="{BA453D75-C02B-4094-9C39-E14F6A6760EE}" srcOrd="2" destOrd="0" presId="urn:microsoft.com/office/officeart/2005/8/layout/vList3"/>
    <dgm:cxn modelId="{362BC965-C5FC-4192-B1FE-7E6FDAAD9211}" type="presParOf" srcId="{BA453D75-C02B-4094-9C39-E14F6A6760EE}" destId="{FC607386-9EC0-437D-B7DB-E6F53886E274}" srcOrd="0" destOrd="0" presId="urn:microsoft.com/office/officeart/2005/8/layout/vList3"/>
    <dgm:cxn modelId="{D4A1FB8F-5430-4CE1-8FC0-BF07FB3614B8}" type="presParOf" srcId="{BA453D75-C02B-4094-9C39-E14F6A6760EE}" destId="{16239258-1DCB-4444-9114-F493B6918AA6}" srcOrd="1" destOrd="0" presId="urn:microsoft.com/office/officeart/2005/8/layout/vList3"/>
    <dgm:cxn modelId="{7910E036-FCE5-4A49-BA0A-4EC17CA682C2}" type="presParOf" srcId="{068DC307-A04F-4F4D-9F1D-DE6FBE53196F}" destId="{EF0F8EB7-B84A-457A-98A2-0DDB169A1997}" srcOrd="3" destOrd="0" presId="urn:microsoft.com/office/officeart/2005/8/layout/vList3"/>
    <dgm:cxn modelId="{8B5CDBFF-44F2-4744-888F-E40931550A56}" type="presParOf" srcId="{068DC307-A04F-4F4D-9F1D-DE6FBE53196F}" destId="{A702F9AB-12F3-4500-A37A-169399CDECB9}" srcOrd="4" destOrd="0" presId="urn:microsoft.com/office/officeart/2005/8/layout/vList3"/>
    <dgm:cxn modelId="{8F56CB84-46CD-461E-AB0B-3F64F0EC7562}" type="presParOf" srcId="{A702F9AB-12F3-4500-A37A-169399CDECB9}" destId="{A686B0AF-CBD7-4A41-B44E-76AC47024498}" srcOrd="0" destOrd="0" presId="urn:microsoft.com/office/officeart/2005/8/layout/vList3"/>
    <dgm:cxn modelId="{EA4D793D-3F04-4507-A79A-BF671C4AF567}" type="presParOf" srcId="{A702F9AB-12F3-4500-A37A-169399CDECB9}" destId="{12DA9311-651F-4893-BF79-526DC45C0BE0}" srcOrd="1" destOrd="0" presId="urn:microsoft.com/office/officeart/2005/8/layout/vList3"/>
    <dgm:cxn modelId="{94B0B91B-F7A3-4D93-B9A3-CA0501F633E8}" type="presParOf" srcId="{068DC307-A04F-4F4D-9F1D-DE6FBE53196F}" destId="{BA4E9B3B-4797-4020-878C-1527BCFBC571}" srcOrd="5" destOrd="0" presId="urn:microsoft.com/office/officeart/2005/8/layout/vList3"/>
    <dgm:cxn modelId="{5DC7B920-D93D-4F38-BC1C-EB5DAF58A27D}" type="presParOf" srcId="{068DC307-A04F-4F4D-9F1D-DE6FBE53196F}" destId="{0E81E74D-6A2E-48A0-A512-AAB6891597BD}" srcOrd="6" destOrd="0" presId="urn:microsoft.com/office/officeart/2005/8/layout/vList3"/>
    <dgm:cxn modelId="{089EBE06-C01C-47A8-A0CC-CAD6C74FACEB}" type="presParOf" srcId="{0E81E74D-6A2E-48A0-A512-AAB6891597BD}" destId="{3F97F495-123B-43F4-AEF5-85DDE552F3BA}" srcOrd="0" destOrd="0" presId="urn:microsoft.com/office/officeart/2005/8/layout/vList3"/>
    <dgm:cxn modelId="{B09B0077-069C-48B5-93D1-DEB972478D23}" type="presParOf" srcId="{0E81E74D-6A2E-48A0-A512-AAB6891597BD}" destId="{5045199F-C656-4CE6-9503-382EF2EE1CA0}"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0D8439-A5EA-4EA2-9775-9B9B3F8F7606}" type="doc">
      <dgm:prSet loTypeId="urn:microsoft.com/office/officeart/2005/8/layout/pList1" loCatId="list" qsTypeId="urn:microsoft.com/office/officeart/2005/8/quickstyle/simple1" qsCatId="simple" csTypeId="urn:microsoft.com/office/officeart/2005/8/colors/colorful4" csCatId="colorful" phldr="1"/>
      <dgm:spPr/>
      <dgm:t>
        <a:bodyPr/>
        <a:lstStyle/>
        <a:p>
          <a:endParaRPr lang="zh-CN" altLang="en-US"/>
        </a:p>
      </dgm:t>
    </dgm:pt>
    <dgm:pt modelId="{D229B2AC-1193-44F4-BF7D-2BDB3A08E89E}">
      <dgm:prSet phldrT="[文本]" custT="1"/>
      <dgm:spPr/>
      <dgm:t>
        <a:bodyPr/>
        <a:lstStyle/>
        <a:p>
          <a:r>
            <a:rPr lang="zh-CN" altLang="en-US" sz="2400" b="1" dirty="0" smtClean="0">
              <a:solidFill>
                <a:srgbClr val="FF0000"/>
              </a:solidFill>
              <a:latin typeface="黑体" panose="02010609060101010101" pitchFamily="49" charset="-122"/>
              <a:ea typeface="黑体" panose="02010609060101010101" pitchFamily="49" charset="-122"/>
            </a:rPr>
            <a:t>感控安全区</a:t>
          </a:r>
          <a:endParaRPr lang="zh-CN" altLang="en-US" sz="2400" b="1" dirty="0">
            <a:solidFill>
              <a:srgbClr val="FF0000"/>
            </a:solidFill>
            <a:latin typeface="黑体" panose="02010609060101010101" pitchFamily="49" charset="-122"/>
            <a:ea typeface="黑体" panose="02010609060101010101" pitchFamily="49" charset="-122"/>
          </a:endParaRPr>
        </a:p>
      </dgm:t>
    </dgm:pt>
    <dgm:pt modelId="{841643FD-0B53-4309-AC80-E21668DF4F1F}" cxnId="{025438F5-FE79-4231-8F12-69B82889522A}" type="parTrans">
      <dgm:prSet/>
      <dgm:spPr/>
      <dgm:t>
        <a:bodyPr/>
        <a:lstStyle/>
        <a:p>
          <a:endParaRPr lang="zh-CN" altLang="en-US"/>
        </a:p>
      </dgm:t>
    </dgm:pt>
    <dgm:pt modelId="{CC4CF3D3-5F3E-429D-8760-F4EF53380BCF}" cxnId="{025438F5-FE79-4231-8F12-69B82889522A}" type="sibTrans">
      <dgm:prSet/>
      <dgm:spPr/>
      <dgm:t>
        <a:bodyPr/>
        <a:lstStyle/>
        <a:p>
          <a:endParaRPr lang="zh-CN" altLang="en-US"/>
        </a:p>
      </dgm:t>
    </dgm:pt>
    <dgm:pt modelId="{CB5D01F4-4776-4452-B40B-B19DF1D932B3}">
      <dgm:prSet phldrT="[文本]" custT="1"/>
      <dgm:spPr/>
      <dgm:t>
        <a:bodyPr/>
        <a:lstStyle/>
        <a:p>
          <a:r>
            <a:rPr lang="zh-CN" altLang="en-US" sz="2400" b="1" dirty="0" smtClean="0">
              <a:solidFill>
                <a:schemeClr val="accent4">
                  <a:lumMod val="75000"/>
                </a:schemeClr>
              </a:solidFill>
              <a:latin typeface="黑体" panose="02010609060101010101" pitchFamily="49" charset="-122"/>
              <a:ea typeface="黑体" panose="02010609060101010101" pitchFamily="49" charset="-122"/>
            </a:rPr>
            <a:t>网络安全区</a:t>
          </a:r>
          <a:endParaRPr lang="zh-CN" altLang="en-US" sz="2400" b="1" dirty="0">
            <a:solidFill>
              <a:schemeClr val="accent4">
                <a:lumMod val="75000"/>
              </a:schemeClr>
            </a:solidFill>
            <a:latin typeface="黑体" panose="02010609060101010101" pitchFamily="49" charset="-122"/>
            <a:ea typeface="黑体" panose="02010609060101010101" pitchFamily="49" charset="-122"/>
          </a:endParaRPr>
        </a:p>
      </dgm:t>
    </dgm:pt>
    <dgm:pt modelId="{3817CE61-9992-43A8-8E9D-D12344A02478}" cxnId="{87F538AF-E9C5-49BE-82B9-4314C542B040}" type="parTrans">
      <dgm:prSet/>
      <dgm:spPr/>
      <dgm:t>
        <a:bodyPr/>
        <a:lstStyle/>
        <a:p>
          <a:endParaRPr lang="zh-CN" altLang="en-US"/>
        </a:p>
      </dgm:t>
    </dgm:pt>
    <dgm:pt modelId="{85828C0A-132B-4789-9036-666FB5F36ED6}" cxnId="{87F538AF-E9C5-49BE-82B9-4314C542B040}" type="sibTrans">
      <dgm:prSet/>
      <dgm:spPr/>
      <dgm:t>
        <a:bodyPr/>
        <a:lstStyle/>
        <a:p>
          <a:endParaRPr lang="zh-CN" altLang="en-US"/>
        </a:p>
      </dgm:t>
    </dgm:pt>
    <dgm:pt modelId="{A8B1C852-5C88-46ED-B879-8729F545871F}">
      <dgm:prSet phldrT="[文本]" custT="1"/>
      <dgm:spPr/>
      <dgm:t>
        <a:bodyPr/>
        <a:lstStyle/>
        <a:p>
          <a:r>
            <a:rPr lang="zh-CN" altLang="en-US" sz="2400" b="1" dirty="0" smtClean="0">
              <a:solidFill>
                <a:srgbClr val="0070C0"/>
              </a:solidFill>
              <a:latin typeface="黑体" panose="02010609060101010101" pitchFamily="49" charset="-122"/>
              <a:ea typeface="黑体" panose="02010609060101010101" pitchFamily="49" charset="-122"/>
            </a:rPr>
            <a:t>运维安全区</a:t>
          </a:r>
          <a:endParaRPr lang="zh-CN" altLang="en-US" sz="2400" b="1" dirty="0">
            <a:solidFill>
              <a:srgbClr val="0070C0"/>
            </a:solidFill>
            <a:latin typeface="黑体" panose="02010609060101010101" pitchFamily="49" charset="-122"/>
            <a:ea typeface="黑体" panose="02010609060101010101" pitchFamily="49" charset="-122"/>
          </a:endParaRPr>
        </a:p>
      </dgm:t>
    </dgm:pt>
    <dgm:pt modelId="{16119D5E-1EDF-415F-A169-5272C655EC89}" cxnId="{F6A152F0-8816-4B41-AFA7-1BCA7B68FA90}" type="parTrans">
      <dgm:prSet/>
      <dgm:spPr/>
      <dgm:t>
        <a:bodyPr/>
        <a:lstStyle/>
        <a:p>
          <a:endParaRPr lang="zh-CN" altLang="en-US"/>
        </a:p>
      </dgm:t>
    </dgm:pt>
    <dgm:pt modelId="{73DA90CE-F341-464C-AEAA-127E01A364BB}" cxnId="{F6A152F0-8816-4B41-AFA7-1BCA7B68FA90}" type="sibTrans">
      <dgm:prSet/>
      <dgm:spPr/>
      <dgm:t>
        <a:bodyPr/>
        <a:lstStyle/>
        <a:p>
          <a:endParaRPr lang="zh-CN" altLang="en-US"/>
        </a:p>
      </dgm:t>
    </dgm:pt>
    <dgm:pt modelId="{5EF91CE2-0309-42E8-88B6-6215B9BB1B5D}">
      <dgm:prSet phldrT="[文本]" custT="1"/>
      <dgm:spPr/>
      <dgm:t>
        <a:bodyPr/>
        <a:lstStyle/>
        <a:p>
          <a:r>
            <a:rPr lang="zh-CN" altLang="en-US" sz="2400" b="1" dirty="0" smtClean="0">
              <a:solidFill>
                <a:srgbClr val="00B050"/>
              </a:solidFill>
              <a:latin typeface="黑体" panose="02010609060101010101" pitchFamily="49" charset="-122"/>
              <a:ea typeface="黑体" panose="02010609060101010101" pitchFamily="49" charset="-122"/>
            </a:rPr>
            <a:t>应用安全区</a:t>
          </a:r>
          <a:endParaRPr lang="zh-CN" altLang="en-US" sz="2400" b="1" dirty="0">
            <a:solidFill>
              <a:srgbClr val="00B050"/>
            </a:solidFill>
            <a:latin typeface="黑体" panose="02010609060101010101" pitchFamily="49" charset="-122"/>
            <a:ea typeface="黑体" panose="02010609060101010101" pitchFamily="49" charset="-122"/>
          </a:endParaRPr>
        </a:p>
      </dgm:t>
    </dgm:pt>
    <dgm:pt modelId="{10B19CA3-7F0B-4486-8072-834F059ACE5B}" cxnId="{13941A96-7F37-4C6B-AE78-9D0E3750A0BD}" type="parTrans">
      <dgm:prSet/>
      <dgm:spPr/>
      <dgm:t>
        <a:bodyPr/>
        <a:lstStyle/>
        <a:p>
          <a:endParaRPr lang="zh-CN" altLang="en-US"/>
        </a:p>
      </dgm:t>
    </dgm:pt>
    <dgm:pt modelId="{29B9E6C8-F44E-4C52-BE30-372305B40AAD}" cxnId="{13941A96-7F37-4C6B-AE78-9D0E3750A0BD}" type="sibTrans">
      <dgm:prSet/>
      <dgm:spPr/>
      <dgm:t>
        <a:bodyPr/>
        <a:lstStyle/>
        <a:p>
          <a:endParaRPr lang="zh-CN" altLang="en-US"/>
        </a:p>
      </dgm:t>
    </dgm:pt>
    <dgm:pt modelId="{73B5CAF1-BB1B-4707-8CC9-8EDDA12E5327}" type="pres">
      <dgm:prSet presAssocID="{3C0D8439-A5EA-4EA2-9775-9B9B3F8F7606}" presName="Name0" presStyleCnt="0">
        <dgm:presLayoutVars>
          <dgm:dir/>
          <dgm:resizeHandles val="exact"/>
        </dgm:presLayoutVars>
      </dgm:prSet>
      <dgm:spPr/>
      <dgm:t>
        <a:bodyPr/>
        <a:lstStyle/>
        <a:p>
          <a:endParaRPr lang="zh-CN" altLang="en-US"/>
        </a:p>
      </dgm:t>
    </dgm:pt>
    <dgm:pt modelId="{5BEBCD92-207C-48F5-A736-C4F5AC25CE91}" type="pres">
      <dgm:prSet presAssocID="{D229B2AC-1193-44F4-BF7D-2BDB3A08E89E}" presName="compNode" presStyleCnt="0"/>
      <dgm:spPr/>
    </dgm:pt>
    <dgm:pt modelId="{C1FE3E5E-2289-4747-BA50-4376701A09DB}" type="pres">
      <dgm:prSet presAssocID="{D229B2AC-1193-44F4-BF7D-2BDB3A08E89E}" presName="pictRect" presStyleLbl="node1" presStyleIdx="0" presStyleCnt="4"/>
      <dgm:spPr>
        <a:blipFill rotWithShape="0">
          <a:blip xmlns:r="http://schemas.openxmlformats.org/officeDocument/2006/relationships" r:embed="rId1"/>
          <a:stretch>
            <a:fillRect/>
          </a:stretch>
        </a:blipFill>
      </dgm:spPr>
      <dgm:t>
        <a:bodyPr/>
        <a:lstStyle/>
        <a:p>
          <a:endParaRPr lang="zh-CN" altLang="en-US"/>
        </a:p>
      </dgm:t>
    </dgm:pt>
    <dgm:pt modelId="{B9EC1938-0D3E-4B60-BEDF-903145BF23CF}" type="pres">
      <dgm:prSet presAssocID="{D229B2AC-1193-44F4-BF7D-2BDB3A08E89E}" presName="textRect" presStyleLbl="revTx" presStyleIdx="0" presStyleCnt="4">
        <dgm:presLayoutVars>
          <dgm:bulletEnabled val="1"/>
        </dgm:presLayoutVars>
      </dgm:prSet>
      <dgm:spPr/>
      <dgm:t>
        <a:bodyPr/>
        <a:lstStyle/>
        <a:p>
          <a:endParaRPr lang="zh-CN" altLang="en-US"/>
        </a:p>
      </dgm:t>
    </dgm:pt>
    <dgm:pt modelId="{DE26D4DA-0C10-475C-9AEE-33E56BBD25BB}" type="pres">
      <dgm:prSet presAssocID="{CC4CF3D3-5F3E-429D-8760-F4EF53380BCF}" presName="sibTrans" presStyleLbl="sibTrans2D1" presStyleIdx="0" presStyleCnt="0"/>
      <dgm:spPr/>
      <dgm:t>
        <a:bodyPr/>
        <a:lstStyle/>
        <a:p>
          <a:endParaRPr lang="zh-CN" altLang="en-US"/>
        </a:p>
      </dgm:t>
    </dgm:pt>
    <dgm:pt modelId="{2718701B-A4E7-41F2-B131-6825E64E4FB7}" type="pres">
      <dgm:prSet presAssocID="{CB5D01F4-4776-4452-B40B-B19DF1D932B3}" presName="compNode" presStyleCnt="0"/>
      <dgm:spPr/>
    </dgm:pt>
    <dgm:pt modelId="{EAA304A8-B8F6-44E4-8E8C-008A8AA4B7F8}" type="pres">
      <dgm:prSet presAssocID="{CB5D01F4-4776-4452-B40B-B19DF1D932B3}" presName="pictRect" presStyleLbl="node1" presStyleIdx="1" presStyleCnt="4"/>
      <dgm:spPr>
        <a:blipFill rotWithShape="0">
          <a:blip xmlns:r="http://schemas.openxmlformats.org/officeDocument/2006/relationships" r:embed="rId2"/>
          <a:stretch>
            <a:fillRect/>
          </a:stretch>
        </a:blipFill>
      </dgm:spPr>
      <dgm:t>
        <a:bodyPr/>
        <a:lstStyle/>
        <a:p>
          <a:endParaRPr lang="zh-CN" altLang="en-US"/>
        </a:p>
      </dgm:t>
    </dgm:pt>
    <dgm:pt modelId="{57AEEA30-CE5B-40C7-9483-CB3D21C570A0}" type="pres">
      <dgm:prSet presAssocID="{CB5D01F4-4776-4452-B40B-B19DF1D932B3}" presName="textRect" presStyleLbl="revTx" presStyleIdx="1" presStyleCnt="4">
        <dgm:presLayoutVars>
          <dgm:bulletEnabled val="1"/>
        </dgm:presLayoutVars>
      </dgm:prSet>
      <dgm:spPr/>
      <dgm:t>
        <a:bodyPr/>
        <a:lstStyle/>
        <a:p>
          <a:endParaRPr lang="zh-CN" altLang="en-US"/>
        </a:p>
      </dgm:t>
    </dgm:pt>
    <dgm:pt modelId="{08A376E9-66EE-41FC-8986-F46FE1908F9A}" type="pres">
      <dgm:prSet presAssocID="{85828C0A-132B-4789-9036-666FB5F36ED6}" presName="sibTrans" presStyleLbl="sibTrans2D1" presStyleIdx="0" presStyleCnt="0"/>
      <dgm:spPr/>
      <dgm:t>
        <a:bodyPr/>
        <a:lstStyle/>
        <a:p>
          <a:endParaRPr lang="zh-CN" altLang="en-US"/>
        </a:p>
      </dgm:t>
    </dgm:pt>
    <dgm:pt modelId="{A2A446EA-9AEB-413B-82CD-3308BA214140}" type="pres">
      <dgm:prSet presAssocID="{A8B1C852-5C88-46ED-B879-8729F545871F}" presName="compNode" presStyleCnt="0"/>
      <dgm:spPr/>
    </dgm:pt>
    <dgm:pt modelId="{8BCD5C07-FE7F-4062-8FC4-A94F8636B860}" type="pres">
      <dgm:prSet presAssocID="{A8B1C852-5C88-46ED-B879-8729F545871F}" presName="pictRect" presStyleLbl="node1" presStyleIdx="2" presStyleCnt="4"/>
      <dgm:spPr>
        <a:blipFill rotWithShape="0">
          <a:blip xmlns:r="http://schemas.openxmlformats.org/officeDocument/2006/relationships" r:embed="rId3"/>
          <a:stretch>
            <a:fillRect/>
          </a:stretch>
        </a:blipFill>
      </dgm:spPr>
      <dgm:t>
        <a:bodyPr/>
        <a:lstStyle/>
        <a:p>
          <a:endParaRPr lang="zh-CN" altLang="en-US"/>
        </a:p>
      </dgm:t>
    </dgm:pt>
    <dgm:pt modelId="{5E3D1120-C03B-4A75-98FC-FB35EE6BC3B7}" type="pres">
      <dgm:prSet presAssocID="{A8B1C852-5C88-46ED-B879-8729F545871F}" presName="textRect" presStyleLbl="revTx" presStyleIdx="2" presStyleCnt="4">
        <dgm:presLayoutVars>
          <dgm:bulletEnabled val="1"/>
        </dgm:presLayoutVars>
      </dgm:prSet>
      <dgm:spPr/>
      <dgm:t>
        <a:bodyPr/>
        <a:lstStyle/>
        <a:p>
          <a:endParaRPr lang="zh-CN" altLang="en-US"/>
        </a:p>
      </dgm:t>
    </dgm:pt>
    <dgm:pt modelId="{4C9D016A-7754-407E-81A2-869BEE4B6949}" type="pres">
      <dgm:prSet presAssocID="{73DA90CE-F341-464C-AEAA-127E01A364BB}" presName="sibTrans" presStyleLbl="sibTrans2D1" presStyleIdx="0" presStyleCnt="0"/>
      <dgm:spPr/>
      <dgm:t>
        <a:bodyPr/>
        <a:lstStyle/>
        <a:p>
          <a:endParaRPr lang="zh-CN" altLang="en-US"/>
        </a:p>
      </dgm:t>
    </dgm:pt>
    <dgm:pt modelId="{AEDBFB1C-9647-41E7-B020-B9926A3A575E}" type="pres">
      <dgm:prSet presAssocID="{5EF91CE2-0309-42E8-88B6-6215B9BB1B5D}" presName="compNode" presStyleCnt="0"/>
      <dgm:spPr/>
    </dgm:pt>
    <dgm:pt modelId="{4B06CD0F-9518-4C6B-B13A-AB99891382C4}" type="pres">
      <dgm:prSet presAssocID="{5EF91CE2-0309-42E8-88B6-6215B9BB1B5D}" presName="pictRect" presStyleLbl="node1" presStyleIdx="3" presStyleCnt="4"/>
      <dgm:spPr>
        <a:blipFill rotWithShape="0">
          <a:blip xmlns:r="http://schemas.openxmlformats.org/officeDocument/2006/relationships" r:embed="rId4"/>
          <a:stretch>
            <a:fillRect/>
          </a:stretch>
        </a:blipFill>
      </dgm:spPr>
      <dgm:t>
        <a:bodyPr/>
        <a:lstStyle/>
        <a:p>
          <a:endParaRPr lang="zh-CN" altLang="en-US"/>
        </a:p>
      </dgm:t>
    </dgm:pt>
    <dgm:pt modelId="{EC8CD438-5D54-4F59-9C3F-B6C4C2BA6CB5}" type="pres">
      <dgm:prSet presAssocID="{5EF91CE2-0309-42E8-88B6-6215B9BB1B5D}" presName="textRect" presStyleLbl="revTx" presStyleIdx="3" presStyleCnt="4">
        <dgm:presLayoutVars>
          <dgm:bulletEnabled val="1"/>
        </dgm:presLayoutVars>
      </dgm:prSet>
      <dgm:spPr/>
      <dgm:t>
        <a:bodyPr/>
        <a:lstStyle/>
        <a:p>
          <a:endParaRPr lang="zh-CN" altLang="en-US"/>
        </a:p>
      </dgm:t>
    </dgm:pt>
  </dgm:ptLst>
  <dgm:cxnLst>
    <dgm:cxn modelId="{13941A96-7F37-4C6B-AE78-9D0E3750A0BD}" srcId="{3C0D8439-A5EA-4EA2-9775-9B9B3F8F7606}" destId="{5EF91CE2-0309-42E8-88B6-6215B9BB1B5D}" srcOrd="3" destOrd="0" parTransId="{10B19CA3-7F0B-4486-8072-834F059ACE5B}" sibTransId="{29B9E6C8-F44E-4C52-BE30-372305B40AAD}"/>
    <dgm:cxn modelId="{025438F5-FE79-4231-8F12-69B82889522A}" srcId="{3C0D8439-A5EA-4EA2-9775-9B9B3F8F7606}" destId="{D229B2AC-1193-44F4-BF7D-2BDB3A08E89E}" srcOrd="0" destOrd="0" parTransId="{841643FD-0B53-4309-AC80-E21668DF4F1F}" sibTransId="{CC4CF3D3-5F3E-429D-8760-F4EF53380BCF}"/>
    <dgm:cxn modelId="{87F538AF-E9C5-49BE-82B9-4314C542B040}" srcId="{3C0D8439-A5EA-4EA2-9775-9B9B3F8F7606}" destId="{CB5D01F4-4776-4452-B40B-B19DF1D932B3}" srcOrd="1" destOrd="0" parTransId="{3817CE61-9992-43A8-8E9D-D12344A02478}" sibTransId="{85828C0A-132B-4789-9036-666FB5F36ED6}"/>
    <dgm:cxn modelId="{2BBF8C9D-2F67-4122-889A-748E5D05CF69}" type="presOf" srcId="{A8B1C852-5C88-46ED-B879-8729F545871F}" destId="{5E3D1120-C03B-4A75-98FC-FB35EE6BC3B7}" srcOrd="0" destOrd="0" presId="urn:microsoft.com/office/officeart/2005/8/layout/pList1"/>
    <dgm:cxn modelId="{49BBDB16-D823-4F78-AB4B-BD572BE769DC}" type="presOf" srcId="{CB5D01F4-4776-4452-B40B-B19DF1D932B3}" destId="{57AEEA30-CE5B-40C7-9483-CB3D21C570A0}" srcOrd="0" destOrd="0" presId="urn:microsoft.com/office/officeart/2005/8/layout/pList1"/>
    <dgm:cxn modelId="{92C8A912-8966-4C7A-99B6-36766399161F}" type="presOf" srcId="{73DA90CE-F341-464C-AEAA-127E01A364BB}" destId="{4C9D016A-7754-407E-81A2-869BEE4B6949}" srcOrd="0" destOrd="0" presId="urn:microsoft.com/office/officeart/2005/8/layout/pList1"/>
    <dgm:cxn modelId="{37E9C6D2-9AE5-4AF8-BFFB-53B87371E064}" type="presOf" srcId="{D229B2AC-1193-44F4-BF7D-2BDB3A08E89E}" destId="{B9EC1938-0D3E-4B60-BEDF-903145BF23CF}" srcOrd="0" destOrd="0" presId="urn:microsoft.com/office/officeart/2005/8/layout/pList1"/>
    <dgm:cxn modelId="{EFBDD817-FEF1-48CE-96C6-7CC8A4FFBA5B}" type="presOf" srcId="{3C0D8439-A5EA-4EA2-9775-9B9B3F8F7606}" destId="{73B5CAF1-BB1B-4707-8CC9-8EDDA12E5327}" srcOrd="0" destOrd="0" presId="urn:microsoft.com/office/officeart/2005/8/layout/pList1"/>
    <dgm:cxn modelId="{4C7914AF-8F3C-4197-8B8A-644FFB75EEC0}" type="presOf" srcId="{5EF91CE2-0309-42E8-88B6-6215B9BB1B5D}" destId="{EC8CD438-5D54-4F59-9C3F-B6C4C2BA6CB5}" srcOrd="0" destOrd="0" presId="urn:microsoft.com/office/officeart/2005/8/layout/pList1"/>
    <dgm:cxn modelId="{0447F1B5-D23F-4CCB-87EB-9EAB9CA8C2A9}" type="presOf" srcId="{CC4CF3D3-5F3E-429D-8760-F4EF53380BCF}" destId="{DE26D4DA-0C10-475C-9AEE-33E56BBD25BB}" srcOrd="0" destOrd="0" presId="urn:microsoft.com/office/officeart/2005/8/layout/pList1"/>
    <dgm:cxn modelId="{34EC8181-F534-41F9-8D2E-5C48DD9D9694}" type="presOf" srcId="{85828C0A-132B-4789-9036-666FB5F36ED6}" destId="{08A376E9-66EE-41FC-8986-F46FE1908F9A}" srcOrd="0" destOrd="0" presId="urn:microsoft.com/office/officeart/2005/8/layout/pList1"/>
    <dgm:cxn modelId="{F6A152F0-8816-4B41-AFA7-1BCA7B68FA90}" srcId="{3C0D8439-A5EA-4EA2-9775-9B9B3F8F7606}" destId="{A8B1C852-5C88-46ED-B879-8729F545871F}" srcOrd="2" destOrd="0" parTransId="{16119D5E-1EDF-415F-A169-5272C655EC89}" sibTransId="{73DA90CE-F341-464C-AEAA-127E01A364BB}"/>
    <dgm:cxn modelId="{00E4E4F9-F476-41DD-92A2-DDDA24F10C0E}" type="presParOf" srcId="{73B5CAF1-BB1B-4707-8CC9-8EDDA12E5327}" destId="{5BEBCD92-207C-48F5-A736-C4F5AC25CE91}" srcOrd="0" destOrd="0" presId="urn:microsoft.com/office/officeart/2005/8/layout/pList1"/>
    <dgm:cxn modelId="{2E035DAF-DCEF-4033-AEFA-2568D2C0A6CE}" type="presParOf" srcId="{5BEBCD92-207C-48F5-A736-C4F5AC25CE91}" destId="{C1FE3E5E-2289-4747-BA50-4376701A09DB}" srcOrd="0" destOrd="0" presId="urn:microsoft.com/office/officeart/2005/8/layout/pList1"/>
    <dgm:cxn modelId="{70C3EF27-2019-4987-8EB4-2CC967C61C49}" type="presParOf" srcId="{5BEBCD92-207C-48F5-A736-C4F5AC25CE91}" destId="{B9EC1938-0D3E-4B60-BEDF-903145BF23CF}" srcOrd="1" destOrd="0" presId="urn:microsoft.com/office/officeart/2005/8/layout/pList1"/>
    <dgm:cxn modelId="{1C26566A-A04C-41FB-B457-DD3E9960F787}" type="presParOf" srcId="{73B5CAF1-BB1B-4707-8CC9-8EDDA12E5327}" destId="{DE26D4DA-0C10-475C-9AEE-33E56BBD25BB}" srcOrd="1" destOrd="0" presId="urn:microsoft.com/office/officeart/2005/8/layout/pList1"/>
    <dgm:cxn modelId="{D550CF19-4008-4CE6-B4EB-F9D4325300EB}" type="presParOf" srcId="{73B5CAF1-BB1B-4707-8CC9-8EDDA12E5327}" destId="{2718701B-A4E7-41F2-B131-6825E64E4FB7}" srcOrd="2" destOrd="0" presId="urn:microsoft.com/office/officeart/2005/8/layout/pList1"/>
    <dgm:cxn modelId="{E5EDD07B-CAB8-4CBB-B0E3-51F3A13715DF}" type="presParOf" srcId="{2718701B-A4E7-41F2-B131-6825E64E4FB7}" destId="{EAA304A8-B8F6-44E4-8E8C-008A8AA4B7F8}" srcOrd="0" destOrd="0" presId="urn:microsoft.com/office/officeart/2005/8/layout/pList1"/>
    <dgm:cxn modelId="{DCE95753-FFDB-44EA-B739-D34ABB278544}" type="presParOf" srcId="{2718701B-A4E7-41F2-B131-6825E64E4FB7}" destId="{57AEEA30-CE5B-40C7-9483-CB3D21C570A0}" srcOrd="1" destOrd="0" presId="urn:microsoft.com/office/officeart/2005/8/layout/pList1"/>
    <dgm:cxn modelId="{5C13D926-CBAC-4C59-A7EA-94F83CB61B04}" type="presParOf" srcId="{73B5CAF1-BB1B-4707-8CC9-8EDDA12E5327}" destId="{08A376E9-66EE-41FC-8986-F46FE1908F9A}" srcOrd="3" destOrd="0" presId="urn:microsoft.com/office/officeart/2005/8/layout/pList1"/>
    <dgm:cxn modelId="{704DE112-2501-42EA-9198-1739D8ECD5E0}" type="presParOf" srcId="{73B5CAF1-BB1B-4707-8CC9-8EDDA12E5327}" destId="{A2A446EA-9AEB-413B-82CD-3308BA214140}" srcOrd="4" destOrd="0" presId="urn:microsoft.com/office/officeart/2005/8/layout/pList1"/>
    <dgm:cxn modelId="{BB9B55A9-537D-422F-BA10-4474CD60ACC5}" type="presParOf" srcId="{A2A446EA-9AEB-413B-82CD-3308BA214140}" destId="{8BCD5C07-FE7F-4062-8FC4-A94F8636B860}" srcOrd="0" destOrd="0" presId="urn:microsoft.com/office/officeart/2005/8/layout/pList1"/>
    <dgm:cxn modelId="{E89E0161-00DF-4549-A8CD-78812531EC3B}" type="presParOf" srcId="{A2A446EA-9AEB-413B-82CD-3308BA214140}" destId="{5E3D1120-C03B-4A75-98FC-FB35EE6BC3B7}" srcOrd="1" destOrd="0" presId="urn:microsoft.com/office/officeart/2005/8/layout/pList1"/>
    <dgm:cxn modelId="{0B50B130-0F6B-4C95-9E10-EDC1FA735CA4}" type="presParOf" srcId="{73B5CAF1-BB1B-4707-8CC9-8EDDA12E5327}" destId="{4C9D016A-7754-407E-81A2-869BEE4B6949}" srcOrd="5" destOrd="0" presId="urn:microsoft.com/office/officeart/2005/8/layout/pList1"/>
    <dgm:cxn modelId="{1014A3DE-5A39-4F94-B4D0-5EDCCF07D32B}" type="presParOf" srcId="{73B5CAF1-BB1B-4707-8CC9-8EDDA12E5327}" destId="{AEDBFB1C-9647-41E7-B020-B9926A3A575E}" srcOrd="6" destOrd="0" presId="urn:microsoft.com/office/officeart/2005/8/layout/pList1"/>
    <dgm:cxn modelId="{764BB8DB-2FD8-4279-93AD-F5DD4564EE01}" type="presParOf" srcId="{AEDBFB1C-9647-41E7-B020-B9926A3A575E}" destId="{4B06CD0F-9518-4C6B-B13A-AB99891382C4}" srcOrd="0" destOrd="0" presId="urn:microsoft.com/office/officeart/2005/8/layout/pList1"/>
    <dgm:cxn modelId="{E014F93E-C5B1-40E0-A458-7F9F221386F5}" type="presParOf" srcId="{AEDBFB1C-9647-41E7-B020-B9926A3A575E}" destId="{EC8CD438-5D54-4F59-9C3F-B6C4C2BA6CB5}" srcOrd="1" destOrd="0" presId="urn:microsoft.com/office/officeart/2005/8/layout/p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4CE9CE0-9B0C-47B0-98E4-1FC629626643}" type="doc">
      <dgm:prSet loTypeId="urn:microsoft.com/office/officeart/2005/8/layout/venn1" loCatId="relationship" qsTypeId="urn:microsoft.com/office/officeart/2005/8/quickstyle/simple1" qsCatId="simple" csTypeId="urn:microsoft.com/office/officeart/2005/8/colors/colorful4" csCatId="colorful" phldr="1"/>
      <dgm:spPr/>
    </dgm:pt>
    <dgm:pt modelId="{8DD6EEE9-BD45-4E0A-9C55-8701F335B573}">
      <dgm:prSet phldrT="[文本]" custT="1"/>
      <dgm:spPr>
        <a:solidFill>
          <a:srgbClr val="FF0000">
            <a:alpha val="50000"/>
          </a:srgbClr>
        </a:solidFill>
      </dgm:spPr>
      <dgm:t>
        <a:bodyPr/>
        <a:lstStyle/>
        <a:p>
          <a:r>
            <a:rPr lang="zh-CN" altLang="en-US" sz="3600" b="1" dirty="0" smtClean="0">
              <a:latin typeface="黑体" panose="02010609060101010101" pitchFamily="49" charset="-122"/>
              <a:ea typeface="黑体" panose="02010609060101010101" pitchFamily="49" charset="-122"/>
            </a:rPr>
            <a:t>安全</a:t>
          </a:r>
          <a:endParaRPr lang="zh-CN" altLang="en-US" sz="3600" b="1" dirty="0">
            <a:latin typeface="黑体" panose="02010609060101010101" pitchFamily="49" charset="-122"/>
            <a:ea typeface="黑体" panose="02010609060101010101" pitchFamily="49" charset="-122"/>
          </a:endParaRPr>
        </a:p>
      </dgm:t>
    </dgm:pt>
    <dgm:pt modelId="{3248A298-4807-4A18-8579-782938B11A96}" cxnId="{D96258DE-4C95-46CD-B44B-82B33D3EC2F9}" type="parTrans">
      <dgm:prSet/>
      <dgm:spPr/>
      <dgm:t>
        <a:bodyPr/>
        <a:lstStyle/>
        <a:p>
          <a:endParaRPr lang="zh-CN" altLang="en-US"/>
        </a:p>
      </dgm:t>
    </dgm:pt>
    <dgm:pt modelId="{C739BF9F-40EC-4DA8-8D88-ADFAA2550B3D}" cxnId="{D96258DE-4C95-46CD-B44B-82B33D3EC2F9}" type="sibTrans">
      <dgm:prSet/>
      <dgm:spPr/>
      <dgm:t>
        <a:bodyPr/>
        <a:lstStyle/>
        <a:p>
          <a:endParaRPr lang="zh-CN" altLang="en-US"/>
        </a:p>
      </dgm:t>
    </dgm:pt>
    <dgm:pt modelId="{4B0DD2BD-30A3-4E91-B59D-F9CF82E6C33F}">
      <dgm:prSet phldrT="[文本]" custT="1"/>
      <dgm:spPr>
        <a:solidFill>
          <a:srgbClr val="00B050">
            <a:alpha val="50000"/>
          </a:srgbClr>
        </a:solidFill>
      </dgm:spPr>
      <dgm:t>
        <a:bodyPr/>
        <a:lstStyle/>
        <a:p>
          <a:r>
            <a:rPr lang="zh-CN" altLang="en-US" sz="3600" b="1" dirty="0" smtClean="0">
              <a:latin typeface="黑体" panose="02010609060101010101" pitchFamily="49" charset="-122"/>
              <a:ea typeface="黑体" panose="02010609060101010101" pitchFamily="49" charset="-122"/>
            </a:rPr>
            <a:t>便捷</a:t>
          </a:r>
        </a:p>
      </dgm:t>
    </dgm:pt>
    <dgm:pt modelId="{AD09A0A8-7AD2-44EA-99FC-F4ECE76AAC69}" cxnId="{7D77D7A8-91C7-4751-AF67-1010D83FFE9A}" type="parTrans">
      <dgm:prSet/>
      <dgm:spPr/>
      <dgm:t>
        <a:bodyPr/>
        <a:lstStyle/>
        <a:p>
          <a:endParaRPr lang="zh-CN" altLang="en-US"/>
        </a:p>
      </dgm:t>
    </dgm:pt>
    <dgm:pt modelId="{3AD5D396-C9DB-4D3E-B4AE-FEC652550B23}" cxnId="{7D77D7A8-91C7-4751-AF67-1010D83FFE9A}" type="sibTrans">
      <dgm:prSet/>
      <dgm:spPr/>
      <dgm:t>
        <a:bodyPr/>
        <a:lstStyle/>
        <a:p>
          <a:endParaRPr lang="zh-CN" altLang="en-US"/>
        </a:p>
      </dgm:t>
    </dgm:pt>
    <dgm:pt modelId="{187ABAD4-2D11-43FE-B005-26924E1E712B}">
      <dgm:prSet phldrT="[文本]" custT="1"/>
      <dgm:spPr/>
      <dgm:t>
        <a:bodyPr/>
        <a:lstStyle/>
        <a:p>
          <a:r>
            <a:rPr lang="zh-CN" altLang="en-US" sz="3600" b="1" dirty="0" smtClean="0">
              <a:latin typeface="黑体" panose="02010609060101010101" pitchFamily="49" charset="-122"/>
              <a:ea typeface="黑体" panose="02010609060101010101" pitchFamily="49" charset="-122"/>
            </a:rPr>
            <a:t>个性</a:t>
          </a:r>
        </a:p>
      </dgm:t>
    </dgm:pt>
    <dgm:pt modelId="{C648A807-1FCF-46CB-AEBB-655C1C73FC34}" cxnId="{5D7CBE00-E164-4517-98AD-DB283E6C9A28}" type="parTrans">
      <dgm:prSet/>
      <dgm:spPr/>
      <dgm:t>
        <a:bodyPr/>
        <a:lstStyle/>
        <a:p>
          <a:endParaRPr lang="zh-CN" altLang="en-US"/>
        </a:p>
      </dgm:t>
    </dgm:pt>
    <dgm:pt modelId="{219213F0-A2A5-4A3B-A4D0-3B6C2D7C76A4}" cxnId="{5D7CBE00-E164-4517-98AD-DB283E6C9A28}" type="sibTrans">
      <dgm:prSet/>
      <dgm:spPr/>
      <dgm:t>
        <a:bodyPr/>
        <a:lstStyle/>
        <a:p>
          <a:endParaRPr lang="zh-CN" altLang="en-US"/>
        </a:p>
      </dgm:t>
    </dgm:pt>
    <dgm:pt modelId="{1C735BAD-4DB6-4F03-9D88-3BF3A7446B49}" type="pres">
      <dgm:prSet presAssocID="{44CE9CE0-9B0C-47B0-98E4-1FC629626643}" presName="compositeShape" presStyleCnt="0">
        <dgm:presLayoutVars>
          <dgm:chMax val="7"/>
          <dgm:dir/>
          <dgm:resizeHandles val="exact"/>
        </dgm:presLayoutVars>
      </dgm:prSet>
      <dgm:spPr/>
    </dgm:pt>
    <dgm:pt modelId="{AB7BE537-8D01-4E7C-B36E-72F60357752E}" type="pres">
      <dgm:prSet presAssocID="{8DD6EEE9-BD45-4E0A-9C55-8701F335B573}" presName="circ1" presStyleLbl="vennNode1" presStyleIdx="0" presStyleCnt="3"/>
      <dgm:spPr/>
      <dgm:t>
        <a:bodyPr/>
        <a:lstStyle/>
        <a:p>
          <a:endParaRPr lang="zh-CN" altLang="en-US"/>
        </a:p>
      </dgm:t>
    </dgm:pt>
    <dgm:pt modelId="{2A355A74-0BBF-4301-A1B1-DB246F4A81F4}" type="pres">
      <dgm:prSet presAssocID="{8DD6EEE9-BD45-4E0A-9C55-8701F335B573}" presName="circ1Tx" presStyleLbl="revTx" presStyleIdx="0" presStyleCnt="0">
        <dgm:presLayoutVars>
          <dgm:chMax val="0"/>
          <dgm:chPref val="0"/>
          <dgm:bulletEnabled val="1"/>
        </dgm:presLayoutVars>
      </dgm:prSet>
      <dgm:spPr/>
      <dgm:t>
        <a:bodyPr/>
        <a:lstStyle/>
        <a:p>
          <a:endParaRPr lang="zh-CN" altLang="en-US"/>
        </a:p>
      </dgm:t>
    </dgm:pt>
    <dgm:pt modelId="{9DC84EA4-A8CD-46AE-BFBD-ADE6F8DA9479}" type="pres">
      <dgm:prSet presAssocID="{4B0DD2BD-30A3-4E91-B59D-F9CF82E6C33F}" presName="circ2" presStyleLbl="vennNode1" presStyleIdx="1" presStyleCnt="3"/>
      <dgm:spPr/>
      <dgm:t>
        <a:bodyPr/>
        <a:lstStyle/>
        <a:p>
          <a:endParaRPr lang="zh-CN" altLang="en-US"/>
        </a:p>
      </dgm:t>
    </dgm:pt>
    <dgm:pt modelId="{1E0CB076-4A7E-453A-AC9F-DC36FAA0889F}" type="pres">
      <dgm:prSet presAssocID="{4B0DD2BD-30A3-4E91-B59D-F9CF82E6C33F}" presName="circ2Tx" presStyleLbl="revTx" presStyleIdx="0" presStyleCnt="0">
        <dgm:presLayoutVars>
          <dgm:chMax val="0"/>
          <dgm:chPref val="0"/>
          <dgm:bulletEnabled val="1"/>
        </dgm:presLayoutVars>
      </dgm:prSet>
      <dgm:spPr/>
      <dgm:t>
        <a:bodyPr/>
        <a:lstStyle/>
        <a:p>
          <a:endParaRPr lang="zh-CN" altLang="en-US"/>
        </a:p>
      </dgm:t>
    </dgm:pt>
    <dgm:pt modelId="{47671DE1-6B1F-4487-B951-D5AD5DC2D4AE}" type="pres">
      <dgm:prSet presAssocID="{187ABAD4-2D11-43FE-B005-26924E1E712B}" presName="circ3" presStyleLbl="vennNode1" presStyleIdx="2" presStyleCnt="3"/>
      <dgm:spPr/>
      <dgm:t>
        <a:bodyPr/>
        <a:lstStyle/>
        <a:p>
          <a:endParaRPr lang="zh-CN" altLang="en-US"/>
        </a:p>
      </dgm:t>
    </dgm:pt>
    <dgm:pt modelId="{BF340FBC-36D1-42C7-A479-D10F0A7AA2E5}" type="pres">
      <dgm:prSet presAssocID="{187ABAD4-2D11-43FE-B005-26924E1E712B}" presName="circ3Tx" presStyleLbl="revTx" presStyleIdx="0" presStyleCnt="0">
        <dgm:presLayoutVars>
          <dgm:chMax val="0"/>
          <dgm:chPref val="0"/>
          <dgm:bulletEnabled val="1"/>
        </dgm:presLayoutVars>
      </dgm:prSet>
      <dgm:spPr/>
      <dgm:t>
        <a:bodyPr/>
        <a:lstStyle/>
        <a:p>
          <a:endParaRPr lang="zh-CN" altLang="en-US"/>
        </a:p>
      </dgm:t>
    </dgm:pt>
  </dgm:ptLst>
  <dgm:cxnLst>
    <dgm:cxn modelId="{4E13C16F-BC29-4776-A5E5-25CF192CF3CE}" type="presOf" srcId="{187ABAD4-2D11-43FE-B005-26924E1E712B}" destId="{BF340FBC-36D1-42C7-A479-D10F0A7AA2E5}" srcOrd="1" destOrd="0" presId="urn:microsoft.com/office/officeart/2005/8/layout/venn1"/>
    <dgm:cxn modelId="{D96258DE-4C95-46CD-B44B-82B33D3EC2F9}" srcId="{44CE9CE0-9B0C-47B0-98E4-1FC629626643}" destId="{8DD6EEE9-BD45-4E0A-9C55-8701F335B573}" srcOrd="0" destOrd="0" parTransId="{3248A298-4807-4A18-8579-782938B11A96}" sibTransId="{C739BF9F-40EC-4DA8-8D88-ADFAA2550B3D}"/>
    <dgm:cxn modelId="{9673EC7B-BCBC-4FF7-9DE3-D40823A7565E}" type="presOf" srcId="{44CE9CE0-9B0C-47B0-98E4-1FC629626643}" destId="{1C735BAD-4DB6-4F03-9D88-3BF3A7446B49}" srcOrd="0" destOrd="0" presId="urn:microsoft.com/office/officeart/2005/8/layout/venn1"/>
    <dgm:cxn modelId="{E15D733F-CE8D-4585-A3D6-EC99A5446700}" type="presOf" srcId="{4B0DD2BD-30A3-4E91-B59D-F9CF82E6C33F}" destId="{1E0CB076-4A7E-453A-AC9F-DC36FAA0889F}" srcOrd="1" destOrd="0" presId="urn:microsoft.com/office/officeart/2005/8/layout/venn1"/>
    <dgm:cxn modelId="{EF8E405B-CFCE-4851-807F-54DC97B19178}" type="presOf" srcId="{8DD6EEE9-BD45-4E0A-9C55-8701F335B573}" destId="{2A355A74-0BBF-4301-A1B1-DB246F4A81F4}" srcOrd="1" destOrd="0" presId="urn:microsoft.com/office/officeart/2005/8/layout/venn1"/>
    <dgm:cxn modelId="{5D7CBE00-E164-4517-98AD-DB283E6C9A28}" srcId="{44CE9CE0-9B0C-47B0-98E4-1FC629626643}" destId="{187ABAD4-2D11-43FE-B005-26924E1E712B}" srcOrd="2" destOrd="0" parTransId="{C648A807-1FCF-46CB-AEBB-655C1C73FC34}" sibTransId="{219213F0-A2A5-4A3B-A4D0-3B6C2D7C76A4}"/>
    <dgm:cxn modelId="{7D77D7A8-91C7-4751-AF67-1010D83FFE9A}" srcId="{44CE9CE0-9B0C-47B0-98E4-1FC629626643}" destId="{4B0DD2BD-30A3-4E91-B59D-F9CF82E6C33F}" srcOrd="1" destOrd="0" parTransId="{AD09A0A8-7AD2-44EA-99FC-F4ECE76AAC69}" sibTransId="{3AD5D396-C9DB-4D3E-B4AE-FEC652550B23}"/>
    <dgm:cxn modelId="{944F9C3D-49DC-4F8E-B69F-DCC8DE2157BB}" type="presOf" srcId="{4B0DD2BD-30A3-4E91-B59D-F9CF82E6C33F}" destId="{9DC84EA4-A8CD-46AE-BFBD-ADE6F8DA9479}" srcOrd="0" destOrd="0" presId="urn:microsoft.com/office/officeart/2005/8/layout/venn1"/>
    <dgm:cxn modelId="{90F4C215-939B-42A9-8AEE-45C4EAF64EE2}" type="presOf" srcId="{187ABAD4-2D11-43FE-B005-26924E1E712B}" destId="{47671DE1-6B1F-4487-B951-D5AD5DC2D4AE}" srcOrd="0" destOrd="0" presId="urn:microsoft.com/office/officeart/2005/8/layout/venn1"/>
    <dgm:cxn modelId="{A448D7E7-18F1-4D58-8E08-BBDDABA42F76}" type="presOf" srcId="{8DD6EEE9-BD45-4E0A-9C55-8701F335B573}" destId="{AB7BE537-8D01-4E7C-B36E-72F60357752E}" srcOrd="0" destOrd="0" presId="urn:microsoft.com/office/officeart/2005/8/layout/venn1"/>
    <dgm:cxn modelId="{4851F782-2D98-4010-879C-A41F6291B793}" type="presParOf" srcId="{1C735BAD-4DB6-4F03-9D88-3BF3A7446B49}" destId="{AB7BE537-8D01-4E7C-B36E-72F60357752E}" srcOrd="0" destOrd="0" presId="urn:microsoft.com/office/officeart/2005/8/layout/venn1"/>
    <dgm:cxn modelId="{AA64C37F-DC7B-4225-8E84-E1B541318241}" type="presParOf" srcId="{1C735BAD-4DB6-4F03-9D88-3BF3A7446B49}" destId="{2A355A74-0BBF-4301-A1B1-DB246F4A81F4}" srcOrd="1" destOrd="0" presId="urn:microsoft.com/office/officeart/2005/8/layout/venn1"/>
    <dgm:cxn modelId="{7096C6A3-0612-4123-84C9-E7D9858A6D30}" type="presParOf" srcId="{1C735BAD-4DB6-4F03-9D88-3BF3A7446B49}" destId="{9DC84EA4-A8CD-46AE-BFBD-ADE6F8DA9479}" srcOrd="2" destOrd="0" presId="urn:microsoft.com/office/officeart/2005/8/layout/venn1"/>
    <dgm:cxn modelId="{FDE8C587-5E8B-4FD7-81C5-BBD04BFF196C}" type="presParOf" srcId="{1C735BAD-4DB6-4F03-9D88-3BF3A7446B49}" destId="{1E0CB076-4A7E-453A-AC9F-DC36FAA0889F}" srcOrd="3" destOrd="0" presId="urn:microsoft.com/office/officeart/2005/8/layout/venn1"/>
    <dgm:cxn modelId="{F88AEF6F-8095-4B79-9C5F-6C6E02E98853}" type="presParOf" srcId="{1C735BAD-4DB6-4F03-9D88-3BF3A7446B49}" destId="{47671DE1-6B1F-4487-B951-D5AD5DC2D4AE}" srcOrd="4" destOrd="0" presId="urn:microsoft.com/office/officeart/2005/8/layout/venn1"/>
    <dgm:cxn modelId="{A2EEE18F-98A3-4427-9021-2C56BA1D9047}" type="presParOf" srcId="{1C735BAD-4DB6-4F03-9D88-3BF3A7446B49}" destId="{BF340FBC-36D1-42C7-A479-D10F0A7AA2E5}"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7BC09019-001E-458D-90F6-17C2AE6CE486}">
      <dsp:nvSpPr>
        <dsp:cNvPr id="0" name=""/>
        <dsp:cNvSpPr/>
      </dsp:nvSpPr>
      <dsp:spPr>
        <a:xfrm rot="10800000">
          <a:off x="1234841" y="1120"/>
          <a:ext cx="4245381" cy="6620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951" tIns="83820" rIns="156464" bIns="83820" numCol="1" spcCol="1270" anchor="ctr" anchorCtr="0">
          <a:noAutofit/>
        </a:bodyPr>
        <a:lstStyle/>
        <a:p>
          <a:pPr lvl="0" algn="ctr" defTabSz="977900">
            <a:lnSpc>
              <a:spcPct val="90000"/>
            </a:lnSpc>
            <a:spcBef>
              <a:spcPct val="0"/>
            </a:spcBef>
            <a:spcAft>
              <a:spcPct val="35000"/>
            </a:spcAft>
          </a:pPr>
          <a:r>
            <a:rPr lang="zh-CN" altLang="en-US" sz="2200" b="1" i="0" kern="1200" baseline="0" dirty="0" smtClean="0">
              <a:ea typeface="黑体" pitchFamily="49" charset="-122"/>
            </a:rPr>
            <a:t>高度弹性的安全机制</a:t>
          </a:r>
          <a:endParaRPr lang="zh-CN" altLang="en-US" sz="2200" b="1" i="0" kern="1200" baseline="0" dirty="0">
            <a:ea typeface="黑体" pitchFamily="49" charset="-122"/>
          </a:endParaRPr>
        </a:p>
      </dsp:txBody>
      <dsp:txXfrm rot="10800000">
        <a:off x="1234841" y="1120"/>
        <a:ext cx="4245381" cy="662062"/>
      </dsp:txXfrm>
    </dsp:sp>
    <dsp:sp modelId="{E8E9F027-1877-4C29-93A8-3AF9190FBE8F}">
      <dsp:nvSpPr>
        <dsp:cNvPr id="0" name=""/>
        <dsp:cNvSpPr/>
      </dsp:nvSpPr>
      <dsp:spPr>
        <a:xfrm>
          <a:off x="903809" y="1120"/>
          <a:ext cx="662062" cy="662062"/>
        </a:xfrm>
        <a:prstGeom prst="ellipse">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80BE1D-57B6-4CE0-A6E7-C45E61A79843}">
      <dsp:nvSpPr>
        <dsp:cNvPr id="0" name=""/>
        <dsp:cNvSpPr/>
      </dsp:nvSpPr>
      <dsp:spPr>
        <a:xfrm rot="10800000">
          <a:off x="1234841" y="860813"/>
          <a:ext cx="4245381" cy="662062"/>
        </a:xfrm>
        <a:prstGeom prst="homePlat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951" tIns="83820" rIns="156464" bIns="83820" numCol="1" spcCol="1270" anchor="ctr" anchorCtr="0">
          <a:noAutofit/>
        </a:bodyPr>
        <a:lstStyle/>
        <a:p>
          <a:pPr lvl="0" algn="ctr" defTabSz="977900">
            <a:lnSpc>
              <a:spcPct val="90000"/>
            </a:lnSpc>
            <a:spcBef>
              <a:spcPct val="0"/>
            </a:spcBef>
            <a:spcAft>
              <a:spcPct val="35000"/>
            </a:spcAft>
          </a:pPr>
          <a:r>
            <a:rPr lang="zh-CN" altLang="en-US" sz="2200" b="1" i="0" kern="1200" baseline="0" dirty="0" smtClean="0">
              <a:ea typeface="黑体" pitchFamily="49" charset="-122"/>
            </a:rPr>
            <a:t>更高的隐私保护需求</a:t>
          </a:r>
          <a:endParaRPr lang="zh-CN" altLang="en-US" sz="2200" b="1" i="0" kern="1200" baseline="0" dirty="0">
            <a:ea typeface="黑体" pitchFamily="49" charset="-122"/>
          </a:endParaRPr>
        </a:p>
      </dsp:txBody>
      <dsp:txXfrm rot="10800000">
        <a:off x="1234841" y="860813"/>
        <a:ext cx="4245381" cy="662062"/>
      </dsp:txXfrm>
    </dsp:sp>
    <dsp:sp modelId="{7EC63F5F-BDDE-4FF6-BAA7-5428959474CC}">
      <dsp:nvSpPr>
        <dsp:cNvPr id="0" name=""/>
        <dsp:cNvSpPr/>
      </dsp:nvSpPr>
      <dsp:spPr>
        <a:xfrm>
          <a:off x="903809" y="860813"/>
          <a:ext cx="662062" cy="662062"/>
        </a:xfrm>
        <a:prstGeom prst="ellipse">
          <a:avLst/>
        </a:prstGeom>
        <a:blipFill rotWithShape="0">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80657E4-204D-4694-BE1E-85D657C0B555}">
      <dsp:nvSpPr>
        <dsp:cNvPr id="0" name=""/>
        <dsp:cNvSpPr/>
      </dsp:nvSpPr>
      <dsp:spPr>
        <a:xfrm rot="10800000">
          <a:off x="1234841" y="1720507"/>
          <a:ext cx="4245381" cy="662062"/>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951" tIns="83820" rIns="156464" bIns="83820" numCol="1" spcCol="1270" anchor="ctr" anchorCtr="0">
          <a:noAutofit/>
        </a:bodyPr>
        <a:lstStyle/>
        <a:p>
          <a:pPr lvl="0" algn="ctr" defTabSz="977900">
            <a:lnSpc>
              <a:spcPct val="90000"/>
            </a:lnSpc>
            <a:spcBef>
              <a:spcPct val="0"/>
            </a:spcBef>
            <a:spcAft>
              <a:spcPct val="35000"/>
            </a:spcAft>
          </a:pPr>
          <a:r>
            <a:rPr lang="en-US" altLang="zh-CN" sz="2200" b="1" i="0" kern="1200" baseline="0" dirty="0" err="1" smtClean="0">
              <a:ea typeface="黑体" pitchFamily="49" charset="-122"/>
            </a:rPr>
            <a:t>eMBB</a:t>
          </a:r>
          <a:r>
            <a:rPr lang="zh-CN" altLang="en-US" sz="2200" b="1" i="0" kern="1200" baseline="0" dirty="0" smtClean="0">
              <a:ea typeface="黑体" pitchFamily="49" charset="-122"/>
            </a:rPr>
            <a:t>场景的超大流量</a:t>
          </a:r>
          <a:endParaRPr lang="zh-CN" altLang="en-US" sz="2200" b="1" i="0" kern="1200" baseline="0" dirty="0">
            <a:ea typeface="黑体" pitchFamily="49" charset="-122"/>
          </a:endParaRPr>
        </a:p>
      </dsp:txBody>
      <dsp:txXfrm rot="10800000">
        <a:off x="1234841" y="1720507"/>
        <a:ext cx="4245381" cy="662062"/>
      </dsp:txXfrm>
    </dsp:sp>
    <dsp:sp modelId="{D255B55A-DE8C-4918-8571-485E46AC9464}">
      <dsp:nvSpPr>
        <dsp:cNvPr id="0" name=""/>
        <dsp:cNvSpPr/>
      </dsp:nvSpPr>
      <dsp:spPr>
        <a:xfrm>
          <a:off x="903809" y="1720507"/>
          <a:ext cx="662062" cy="662062"/>
        </a:xfrm>
        <a:prstGeom prst="ellipse">
          <a:avLst/>
        </a:prstGeom>
        <a:blipFill rotWithShape="0">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D59BF76-516E-4C50-A949-3622102B6F94}">
      <dsp:nvSpPr>
        <dsp:cNvPr id="0" name=""/>
        <dsp:cNvSpPr/>
      </dsp:nvSpPr>
      <dsp:spPr>
        <a:xfrm rot="10800000">
          <a:off x="1234841" y="2580200"/>
          <a:ext cx="4245381" cy="662062"/>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951" tIns="83820" rIns="156464" bIns="83820" numCol="1" spcCol="1270" anchor="ctr" anchorCtr="0">
          <a:noAutofit/>
        </a:bodyPr>
        <a:lstStyle/>
        <a:p>
          <a:pPr lvl="0" algn="ctr" defTabSz="977900">
            <a:lnSpc>
              <a:spcPct val="90000"/>
            </a:lnSpc>
            <a:spcBef>
              <a:spcPct val="0"/>
            </a:spcBef>
            <a:spcAft>
              <a:spcPct val="35000"/>
            </a:spcAft>
          </a:pPr>
          <a:r>
            <a:rPr lang="en-US" altLang="zh-CN" sz="2200" b="1" i="0" kern="1200" baseline="0" dirty="0" err="1" smtClean="0">
              <a:ea typeface="黑体" pitchFamily="49" charset="-122"/>
            </a:rPr>
            <a:t>uRLLC</a:t>
          </a:r>
          <a:r>
            <a:rPr lang="zh-CN" altLang="en-US" sz="2200" b="1" i="0" kern="1200" baseline="0" dirty="0" smtClean="0">
              <a:ea typeface="黑体" pitchFamily="49" charset="-122"/>
            </a:rPr>
            <a:t>场景的低时延要求</a:t>
          </a:r>
          <a:endParaRPr lang="zh-CN" altLang="en-US" sz="2200" b="1" i="0" kern="1200" baseline="0" dirty="0">
            <a:ea typeface="黑体" pitchFamily="49" charset="-122"/>
          </a:endParaRPr>
        </a:p>
      </dsp:txBody>
      <dsp:txXfrm rot="10800000">
        <a:off x="1234841" y="2580200"/>
        <a:ext cx="4245381" cy="662062"/>
      </dsp:txXfrm>
    </dsp:sp>
    <dsp:sp modelId="{C5A62182-7961-4DCA-B596-50CB917EFBB6}">
      <dsp:nvSpPr>
        <dsp:cNvPr id="0" name=""/>
        <dsp:cNvSpPr/>
      </dsp:nvSpPr>
      <dsp:spPr>
        <a:xfrm>
          <a:off x="903809" y="2580200"/>
          <a:ext cx="662062" cy="662062"/>
        </a:xfrm>
        <a:prstGeom prst="ellipse">
          <a:avLst/>
        </a:prstGeom>
        <a:blipFill rotWithShape="0">
          <a:blip xmlns:r="http://schemas.openxmlformats.org/officeDocument/2006/relationships" r:embed="rId4"/>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4A6BBC-07A9-48F0-AFEB-EFF1E1620EA3}">
      <dsp:nvSpPr>
        <dsp:cNvPr id="0" name=""/>
        <dsp:cNvSpPr/>
      </dsp:nvSpPr>
      <dsp:spPr>
        <a:xfrm rot="10800000">
          <a:off x="1234841" y="3439894"/>
          <a:ext cx="4245381" cy="662062"/>
        </a:xfrm>
        <a:prstGeom prst="homePlat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951" tIns="83820" rIns="156464" bIns="83820" numCol="1" spcCol="1270" anchor="ctr" anchorCtr="0">
          <a:noAutofit/>
        </a:bodyPr>
        <a:lstStyle/>
        <a:p>
          <a:pPr lvl="0" algn="ctr" defTabSz="977900">
            <a:lnSpc>
              <a:spcPct val="90000"/>
            </a:lnSpc>
            <a:spcBef>
              <a:spcPct val="0"/>
            </a:spcBef>
            <a:spcAft>
              <a:spcPct val="35000"/>
            </a:spcAft>
          </a:pPr>
          <a:r>
            <a:rPr lang="en-US" altLang="zh-CN" sz="2200" b="1" i="0" kern="1200" baseline="0" dirty="0" err="1" smtClean="0">
              <a:ea typeface="黑体" pitchFamily="49" charset="-122"/>
            </a:rPr>
            <a:t>mMTC</a:t>
          </a:r>
          <a:r>
            <a:rPr lang="zh-CN" altLang="en-US" sz="2200" b="1" i="0" kern="1200" baseline="0" dirty="0" smtClean="0">
              <a:ea typeface="黑体" pitchFamily="49" charset="-122"/>
            </a:rPr>
            <a:t>场景的海量多样化终端</a:t>
          </a:r>
          <a:endParaRPr lang="zh-CN" altLang="en-US" sz="2200" b="1" i="0" kern="1200" baseline="0" dirty="0">
            <a:ea typeface="黑体" pitchFamily="49" charset="-122"/>
          </a:endParaRPr>
        </a:p>
      </dsp:txBody>
      <dsp:txXfrm rot="10800000">
        <a:off x="1234841" y="3439894"/>
        <a:ext cx="4245381" cy="662062"/>
      </dsp:txXfrm>
    </dsp:sp>
    <dsp:sp modelId="{E4CCAC28-E98D-45A0-AB74-B329C7107910}">
      <dsp:nvSpPr>
        <dsp:cNvPr id="0" name=""/>
        <dsp:cNvSpPr/>
      </dsp:nvSpPr>
      <dsp:spPr>
        <a:xfrm>
          <a:off x="903809" y="3439894"/>
          <a:ext cx="662062" cy="662062"/>
        </a:xfrm>
        <a:prstGeom prst="ellipse">
          <a:avLst/>
        </a:prstGeom>
        <a:blipFill rotWithShape="0">
          <a:blip xmlns:r="http://schemas.openxmlformats.org/officeDocument/2006/relationships" r:embed="rId5"/>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6A75391-4C89-4D3C-8E94-A5D2FDF7D823}">
      <dsp:nvSpPr>
        <dsp:cNvPr id="0" name=""/>
        <dsp:cNvSpPr/>
      </dsp:nvSpPr>
      <dsp:spPr>
        <a:xfrm>
          <a:off x="861642" y="1767"/>
          <a:ext cx="4230614" cy="815854"/>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37160" rIns="359769"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黑体" pitchFamily="49" charset="-122"/>
              <a:ea typeface="黑体" pitchFamily="49" charset="-122"/>
            </a:rPr>
            <a:t>网络功能虚拟化</a:t>
          </a:r>
          <a:endParaRPr lang="zh-CN" altLang="en-US" sz="3600" kern="1200" dirty="0">
            <a:latin typeface="黑体" pitchFamily="49" charset="-122"/>
            <a:ea typeface="黑体" pitchFamily="49" charset="-122"/>
          </a:endParaRPr>
        </a:p>
      </dsp:txBody>
      <dsp:txXfrm>
        <a:off x="861642" y="1767"/>
        <a:ext cx="4230614" cy="815854"/>
      </dsp:txXfrm>
    </dsp:sp>
    <dsp:sp modelId="{283A6718-9306-499A-B9C2-66CA87AAA6BB}">
      <dsp:nvSpPr>
        <dsp:cNvPr id="0" name=""/>
        <dsp:cNvSpPr/>
      </dsp:nvSpPr>
      <dsp:spPr>
        <a:xfrm>
          <a:off x="4684329" y="1767"/>
          <a:ext cx="815854" cy="815854"/>
        </a:xfrm>
        <a:prstGeom prst="ellipse">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239258-1DCB-4444-9114-F493B6918AA6}">
      <dsp:nvSpPr>
        <dsp:cNvPr id="0" name=""/>
        <dsp:cNvSpPr/>
      </dsp:nvSpPr>
      <dsp:spPr>
        <a:xfrm>
          <a:off x="861642" y="1061160"/>
          <a:ext cx="4230614" cy="815854"/>
        </a:xfrm>
        <a:prstGeom prst="homePlate">
          <a:avLst/>
        </a:prstGeom>
        <a:solidFill>
          <a:schemeClr val="accent4">
            <a:hueOff val="3465231"/>
            <a:satOff val="-15989"/>
            <a:lumOff val="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37160" rIns="359769"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黑体" pitchFamily="49" charset="-122"/>
              <a:ea typeface="黑体" pitchFamily="49" charset="-122"/>
            </a:rPr>
            <a:t>网络切片</a:t>
          </a:r>
          <a:endParaRPr lang="zh-CN" altLang="en-US" sz="3600" kern="1200" dirty="0">
            <a:latin typeface="黑体" pitchFamily="49" charset="-122"/>
            <a:ea typeface="黑体" pitchFamily="49" charset="-122"/>
          </a:endParaRPr>
        </a:p>
      </dsp:txBody>
      <dsp:txXfrm>
        <a:off x="861642" y="1061160"/>
        <a:ext cx="4230614" cy="815854"/>
      </dsp:txXfrm>
    </dsp:sp>
    <dsp:sp modelId="{FC607386-9EC0-437D-B7DB-E6F53886E274}">
      <dsp:nvSpPr>
        <dsp:cNvPr id="0" name=""/>
        <dsp:cNvSpPr/>
      </dsp:nvSpPr>
      <dsp:spPr>
        <a:xfrm>
          <a:off x="4684329" y="1061160"/>
          <a:ext cx="815854" cy="815854"/>
        </a:xfrm>
        <a:prstGeom prst="ellipse">
          <a:avLst/>
        </a:prstGeom>
        <a:blipFill rotWithShape="0">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DA9311-651F-4893-BF79-526DC45C0BE0}">
      <dsp:nvSpPr>
        <dsp:cNvPr id="0" name=""/>
        <dsp:cNvSpPr/>
      </dsp:nvSpPr>
      <dsp:spPr>
        <a:xfrm>
          <a:off x="861642" y="2120553"/>
          <a:ext cx="4230614" cy="815854"/>
        </a:xfrm>
        <a:prstGeom prst="homePlate">
          <a:avLst/>
        </a:prstGeom>
        <a:solidFill>
          <a:schemeClr val="accent4">
            <a:hueOff val="6930462"/>
            <a:satOff val="-31979"/>
            <a:lumOff val="1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37160" rIns="359769"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黑体" pitchFamily="49" charset="-122"/>
              <a:ea typeface="黑体" pitchFamily="49" charset="-122"/>
            </a:rPr>
            <a:t>网络功能开放</a:t>
          </a:r>
          <a:endParaRPr lang="zh-CN" altLang="en-US" sz="3600" kern="1200" dirty="0">
            <a:latin typeface="黑体" pitchFamily="49" charset="-122"/>
            <a:ea typeface="黑体" pitchFamily="49" charset="-122"/>
          </a:endParaRPr>
        </a:p>
      </dsp:txBody>
      <dsp:txXfrm>
        <a:off x="861642" y="2120553"/>
        <a:ext cx="4230614" cy="815854"/>
      </dsp:txXfrm>
    </dsp:sp>
    <dsp:sp modelId="{A686B0AF-CBD7-4A41-B44E-76AC47024498}">
      <dsp:nvSpPr>
        <dsp:cNvPr id="0" name=""/>
        <dsp:cNvSpPr/>
      </dsp:nvSpPr>
      <dsp:spPr>
        <a:xfrm>
          <a:off x="4684329" y="2120553"/>
          <a:ext cx="815854" cy="815854"/>
        </a:xfrm>
        <a:prstGeom prst="ellipse">
          <a:avLst/>
        </a:prstGeom>
        <a:blipFill rotWithShape="0">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45199F-C656-4CE6-9503-382EF2EE1CA0}">
      <dsp:nvSpPr>
        <dsp:cNvPr id="0" name=""/>
        <dsp:cNvSpPr/>
      </dsp:nvSpPr>
      <dsp:spPr>
        <a:xfrm>
          <a:off x="861642" y="3179946"/>
          <a:ext cx="4230614" cy="815854"/>
        </a:xfrm>
        <a:prstGeom prst="homePlate">
          <a:avLst/>
        </a:prstGeom>
        <a:solidFill>
          <a:schemeClr val="accent4">
            <a:hueOff val="10395693"/>
            <a:satOff val="-47968"/>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37160" rIns="359769"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黑体" pitchFamily="49" charset="-122"/>
              <a:ea typeface="黑体" pitchFamily="49" charset="-122"/>
            </a:rPr>
            <a:t>边缘计算</a:t>
          </a:r>
          <a:endParaRPr lang="zh-CN" altLang="en-US" sz="3600" kern="1200" dirty="0">
            <a:latin typeface="黑体" pitchFamily="49" charset="-122"/>
            <a:ea typeface="黑体" pitchFamily="49" charset="-122"/>
          </a:endParaRPr>
        </a:p>
      </dsp:txBody>
      <dsp:txXfrm>
        <a:off x="861642" y="3179946"/>
        <a:ext cx="4230614" cy="815854"/>
      </dsp:txXfrm>
    </dsp:sp>
    <dsp:sp modelId="{3F97F495-123B-43F4-AEF5-85DDE552F3BA}">
      <dsp:nvSpPr>
        <dsp:cNvPr id="0" name=""/>
        <dsp:cNvSpPr/>
      </dsp:nvSpPr>
      <dsp:spPr>
        <a:xfrm>
          <a:off x="4684329" y="3179946"/>
          <a:ext cx="815854" cy="815854"/>
        </a:xfrm>
        <a:prstGeom prst="ellipse">
          <a:avLst/>
        </a:prstGeom>
        <a:blipFill rotWithShape="0">
          <a:blip xmlns:r="http://schemas.openxmlformats.org/officeDocument/2006/relationships" r:embed="rId4"/>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1FE3E5E-2289-4747-BA50-4376701A09DB}">
      <dsp:nvSpPr>
        <dsp:cNvPr id="0" name=""/>
        <dsp:cNvSpPr/>
      </dsp:nvSpPr>
      <dsp:spPr>
        <a:xfrm>
          <a:off x="444360" y="656"/>
          <a:ext cx="2084747" cy="1436390"/>
        </a:xfrm>
        <a:prstGeom prst="roundRect">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EC1938-0D3E-4B60-BEDF-903145BF23CF}">
      <dsp:nvSpPr>
        <dsp:cNvPr id="0" name=""/>
        <dsp:cNvSpPr/>
      </dsp:nvSpPr>
      <dsp:spPr>
        <a:xfrm>
          <a:off x="444360" y="1437047"/>
          <a:ext cx="2084747" cy="7734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t" anchorCtr="0">
          <a:noAutofit/>
        </a:bodyPr>
        <a:lstStyle/>
        <a:p>
          <a:pPr lvl="0" algn="ctr" defTabSz="1066800">
            <a:lnSpc>
              <a:spcPct val="90000"/>
            </a:lnSpc>
            <a:spcBef>
              <a:spcPct val="0"/>
            </a:spcBef>
            <a:spcAft>
              <a:spcPct val="35000"/>
            </a:spcAft>
          </a:pPr>
          <a:r>
            <a:rPr lang="zh-CN" altLang="en-US" sz="2400" b="1" kern="1200" dirty="0" smtClean="0">
              <a:solidFill>
                <a:srgbClr val="FF0000"/>
              </a:solidFill>
              <a:latin typeface="黑体" pitchFamily="49" charset="-122"/>
              <a:ea typeface="黑体" pitchFamily="49" charset="-122"/>
            </a:rPr>
            <a:t>感控安全区</a:t>
          </a:r>
          <a:endParaRPr lang="zh-CN" altLang="en-US" sz="2400" b="1" kern="1200" dirty="0">
            <a:solidFill>
              <a:srgbClr val="FF0000"/>
            </a:solidFill>
            <a:latin typeface="黑体" pitchFamily="49" charset="-122"/>
            <a:ea typeface="黑体" pitchFamily="49" charset="-122"/>
          </a:endParaRPr>
        </a:p>
      </dsp:txBody>
      <dsp:txXfrm>
        <a:off x="444360" y="1437047"/>
        <a:ext cx="2084747" cy="773441"/>
      </dsp:txXfrm>
    </dsp:sp>
    <dsp:sp modelId="{EAA304A8-B8F6-44E4-8E8C-008A8AA4B7F8}">
      <dsp:nvSpPr>
        <dsp:cNvPr id="0" name=""/>
        <dsp:cNvSpPr/>
      </dsp:nvSpPr>
      <dsp:spPr>
        <a:xfrm>
          <a:off x="2737669" y="656"/>
          <a:ext cx="2084747" cy="1436390"/>
        </a:xfrm>
        <a:prstGeom prst="roundRect">
          <a:avLst/>
        </a:prstGeom>
        <a:blipFill rotWithShape="0">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AEEA30-CE5B-40C7-9483-CB3D21C570A0}">
      <dsp:nvSpPr>
        <dsp:cNvPr id="0" name=""/>
        <dsp:cNvSpPr/>
      </dsp:nvSpPr>
      <dsp:spPr>
        <a:xfrm>
          <a:off x="2737669" y="1437047"/>
          <a:ext cx="2084747" cy="7734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t" anchorCtr="0">
          <a:noAutofit/>
        </a:bodyPr>
        <a:lstStyle/>
        <a:p>
          <a:pPr lvl="0" algn="ctr" defTabSz="1066800">
            <a:lnSpc>
              <a:spcPct val="90000"/>
            </a:lnSpc>
            <a:spcBef>
              <a:spcPct val="0"/>
            </a:spcBef>
            <a:spcAft>
              <a:spcPct val="35000"/>
            </a:spcAft>
          </a:pPr>
          <a:r>
            <a:rPr lang="zh-CN" altLang="en-US" sz="2400" b="1" kern="1200" dirty="0" smtClean="0">
              <a:solidFill>
                <a:schemeClr val="accent4">
                  <a:lumMod val="75000"/>
                </a:schemeClr>
              </a:solidFill>
              <a:latin typeface="黑体" pitchFamily="49" charset="-122"/>
              <a:ea typeface="黑体" pitchFamily="49" charset="-122"/>
            </a:rPr>
            <a:t>网络安全区</a:t>
          </a:r>
          <a:endParaRPr lang="zh-CN" altLang="en-US" sz="2400" b="1" kern="1200" dirty="0">
            <a:solidFill>
              <a:schemeClr val="accent4">
                <a:lumMod val="75000"/>
              </a:schemeClr>
            </a:solidFill>
            <a:latin typeface="黑体" pitchFamily="49" charset="-122"/>
            <a:ea typeface="黑体" pitchFamily="49" charset="-122"/>
          </a:endParaRPr>
        </a:p>
      </dsp:txBody>
      <dsp:txXfrm>
        <a:off x="2737669" y="1437047"/>
        <a:ext cx="2084747" cy="773441"/>
      </dsp:txXfrm>
    </dsp:sp>
    <dsp:sp modelId="{8BCD5C07-FE7F-4062-8FC4-A94F8636B860}">
      <dsp:nvSpPr>
        <dsp:cNvPr id="0" name=""/>
        <dsp:cNvSpPr/>
      </dsp:nvSpPr>
      <dsp:spPr>
        <a:xfrm>
          <a:off x="444360" y="2418963"/>
          <a:ext cx="2084747" cy="1436390"/>
        </a:xfrm>
        <a:prstGeom prst="roundRect">
          <a:avLst/>
        </a:prstGeom>
        <a:blipFill rotWithShape="0">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3D1120-C03B-4A75-98FC-FB35EE6BC3B7}">
      <dsp:nvSpPr>
        <dsp:cNvPr id="0" name=""/>
        <dsp:cNvSpPr/>
      </dsp:nvSpPr>
      <dsp:spPr>
        <a:xfrm>
          <a:off x="444360" y="3855354"/>
          <a:ext cx="2084747" cy="7734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t" anchorCtr="0">
          <a:noAutofit/>
        </a:bodyPr>
        <a:lstStyle/>
        <a:p>
          <a:pPr lvl="0" algn="ctr" defTabSz="1066800">
            <a:lnSpc>
              <a:spcPct val="90000"/>
            </a:lnSpc>
            <a:spcBef>
              <a:spcPct val="0"/>
            </a:spcBef>
            <a:spcAft>
              <a:spcPct val="35000"/>
            </a:spcAft>
          </a:pPr>
          <a:r>
            <a:rPr lang="zh-CN" altLang="en-US" sz="2400" b="1" kern="1200" dirty="0" smtClean="0">
              <a:solidFill>
                <a:srgbClr val="0070C0"/>
              </a:solidFill>
              <a:latin typeface="黑体" pitchFamily="49" charset="-122"/>
              <a:ea typeface="黑体" pitchFamily="49" charset="-122"/>
            </a:rPr>
            <a:t>运维安全区</a:t>
          </a:r>
          <a:endParaRPr lang="zh-CN" altLang="en-US" sz="2400" b="1" kern="1200" dirty="0">
            <a:solidFill>
              <a:srgbClr val="0070C0"/>
            </a:solidFill>
            <a:latin typeface="黑体" pitchFamily="49" charset="-122"/>
            <a:ea typeface="黑体" pitchFamily="49" charset="-122"/>
          </a:endParaRPr>
        </a:p>
      </dsp:txBody>
      <dsp:txXfrm>
        <a:off x="444360" y="3855354"/>
        <a:ext cx="2084747" cy="773441"/>
      </dsp:txXfrm>
    </dsp:sp>
    <dsp:sp modelId="{4B06CD0F-9518-4C6B-B13A-AB99891382C4}">
      <dsp:nvSpPr>
        <dsp:cNvPr id="0" name=""/>
        <dsp:cNvSpPr/>
      </dsp:nvSpPr>
      <dsp:spPr>
        <a:xfrm>
          <a:off x="2737669" y="2418963"/>
          <a:ext cx="2084747" cy="1436390"/>
        </a:xfrm>
        <a:prstGeom prst="roundRect">
          <a:avLst/>
        </a:prstGeom>
        <a:blipFill rotWithShape="0">
          <a:blip xmlns:r="http://schemas.openxmlformats.org/officeDocument/2006/relationships" r:embed="rId4"/>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8CD438-5D54-4F59-9C3F-B6C4C2BA6CB5}">
      <dsp:nvSpPr>
        <dsp:cNvPr id="0" name=""/>
        <dsp:cNvSpPr/>
      </dsp:nvSpPr>
      <dsp:spPr>
        <a:xfrm>
          <a:off x="2737669" y="3855354"/>
          <a:ext cx="2084747" cy="7734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t" anchorCtr="0">
          <a:noAutofit/>
        </a:bodyPr>
        <a:lstStyle/>
        <a:p>
          <a:pPr lvl="0" algn="ctr" defTabSz="1066800">
            <a:lnSpc>
              <a:spcPct val="90000"/>
            </a:lnSpc>
            <a:spcBef>
              <a:spcPct val="0"/>
            </a:spcBef>
            <a:spcAft>
              <a:spcPct val="35000"/>
            </a:spcAft>
          </a:pPr>
          <a:r>
            <a:rPr lang="zh-CN" altLang="en-US" sz="2400" b="1" kern="1200" dirty="0" smtClean="0">
              <a:solidFill>
                <a:srgbClr val="00B050"/>
              </a:solidFill>
              <a:latin typeface="黑体" pitchFamily="49" charset="-122"/>
              <a:ea typeface="黑体" pitchFamily="49" charset="-122"/>
            </a:rPr>
            <a:t>应用安全区</a:t>
          </a:r>
          <a:endParaRPr lang="zh-CN" altLang="en-US" sz="2400" b="1" kern="1200" dirty="0">
            <a:solidFill>
              <a:srgbClr val="00B050"/>
            </a:solidFill>
            <a:latin typeface="黑体" pitchFamily="49" charset="-122"/>
            <a:ea typeface="黑体" pitchFamily="49" charset="-122"/>
          </a:endParaRPr>
        </a:p>
      </dsp:txBody>
      <dsp:txXfrm>
        <a:off x="2737669" y="3855354"/>
        <a:ext cx="2084747" cy="773441"/>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B7BE537-8D01-4E7C-B36E-72F60357752E}">
      <dsp:nvSpPr>
        <dsp:cNvPr id="0" name=""/>
        <dsp:cNvSpPr/>
      </dsp:nvSpPr>
      <dsp:spPr>
        <a:xfrm>
          <a:off x="2349850" y="57810"/>
          <a:ext cx="2774906" cy="2774906"/>
        </a:xfrm>
        <a:prstGeom prst="ellipse">
          <a:avLst/>
        </a:prstGeom>
        <a:solidFill>
          <a:srgbClr val="FF000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r>
            <a:rPr lang="zh-CN" altLang="en-US" sz="3600" b="1" kern="1200" dirty="0" smtClean="0">
              <a:latin typeface="黑体" pitchFamily="49" charset="-122"/>
              <a:ea typeface="黑体" pitchFamily="49" charset="-122"/>
            </a:rPr>
            <a:t>安全</a:t>
          </a:r>
          <a:endParaRPr lang="zh-CN" altLang="en-US" sz="3600" b="1" kern="1200" dirty="0">
            <a:latin typeface="黑体" pitchFamily="49" charset="-122"/>
            <a:ea typeface="黑体" pitchFamily="49" charset="-122"/>
          </a:endParaRPr>
        </a:p>
      </dsp:txBody>
      <dsp:txXfrm>
        <a:off x="2719837" y="543419"/>
        <a:ext cx="2034931" cy="1248707"/>
      </dsp:txXfrm>
    </dsp:sp>
    <dsp:sp modelId="{9DC84EA4-A8CD-46AE-BFBD-ADE6F8DA9479}">
      <dsp:nvSpPr>
        <dsp:cNvPr id="0" name=""/>
        <dsp:cNvSpPr/>
      </dsp:nvSpPr>
      <dsp:spPr>
        <a:xfrm>
          <a:off x="3351129" y="1792127"/>
          <a:ext cx="2774906" cy="2774906"/>
        </a:xfrm>
        <a:prstGeom prst="ellipse">
          <a:avLst/>
        </a:prstGeom>
        <a:solidFill>
          <a:srgbClr val="00B05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r>
            <a:rPr lang="zh-CN" altLang="en-US" sz="3600" b="1" kern="1200" dirty="0" smtClean="0">
              <a:latin typeface="黑体" pitchFamily="49" charset="-122"/>
              <a:ea typeface="黑体" pitchFamily="49" charset="-122"/>
            </a:rPr>
            <a:t>便捷</a:t>
          </a:r>
        </a:p>
      </dsp:txBody>
      <dsp:txXfrm>
        <a:off x="4199787" y="2508977"/>
        <a:ext cx="1664943" cy="1526198"/>
      </dsp:txXfrm>
    </dsp:sp>
    <dsp:sp modelId="{47671DE1-6B1F-4487-B951-D5AD5DC2D4AE}">
      <dsp:nvSpPr>
        <dsp:cNvPr id="0" name=""/>
        <dsp:cNvSpPr/>
      </dsp:nvSpPr>
      <dsp:spPr>
        <a:xfrm>
          <a:off x="1348571" y="1792127"/>
          <a:ext cx="2774906" cy="2774906"/>
        </a:xfrm>
        <a:prstGeom prst="ellipse">
          <a:avLst/>
        </a:prstGeom>
        <a:solidFill>
          <a:schemeClr val="accent4">
            <a:alpha val="50000"/>
            <a:hueOff val="10395693"/>
            <a:satOff val="-47968"/>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r>
            <a:rPr lang="zh-CN" altLang="en-US" sz="3600" b="1" kern="1200" dirty="0" smtClean="0">
              <a:latin typeface="黑体" pitchFamily="49" charset="-122"/>
              <a:ea typeface="黑体" pitchFamily="49" charset="-122"/>
            </a:rPr>
            <a:t>个性</a:t>
          </a:r>
        </a:p>
      </dsp:txBody>
      <dsp:txXfrm>
        <a:off x="1609875" y="2508977"/>
        <a:ext cx="1664943" cy="1526198"/>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off" val="ctr"/>
          <dgm:param type="contDir" val="sameDir"/>
          <dgm:param type="grDir" val="tL"/>
          <dgm:param type="flowDir" val="row"/>
          <dgm:param type="horzAlign" val="ctr"/>
          <dgm:param type="vertAlign" val="mid"/>
        </dgm:alg>
      </dgm:if>
      <dgm:else name="Name3">
        <dgm:alg type="snake">
          <dgm:param type="off" val="ctr"/>
          <dgm:param type="contDir" val="sameDir"/>
          <dgm:param type="grDir" val="tR"/>
          <dgm:param type="flowDir" val="row"/>
          <dgm:param type="horzAlign" val="ctr"/>
          <dgm:param type="vertAlign" val="mid"/>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ea typeface="微软雅黑" panose="020B0503020204020204" charset="-122"/>
              </a:rPr>
            </a:fld>
            <a:endParaRPr lang="zh-CN" altLang="en-US">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ea typeface="微软雅黑" panose="020B0503020204020204" charset="-122"/>
              </a:rPr>
            </a:fld>
            <a:endParaRPr lang="zh-CN" altLang="en-US">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tiff>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jpeg>
</file>

<file path=ppt/media/image33.jpe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5.png>
</file>

<file path=ppt/media/image46.png>
</file>

<file path=ppt/media/image47.png>
</file>

<file path=ppt/media/image48.png>
</file>

<file path=ppt/media/image49.png>
</file>

<file path=ppt/media/image5.png>
</file>

<file path=ppt/media/image50.png>
</file>

<file path=ppt/media/image52.png>
</file>

<file path=ppt/media/image53.png>
</file>

<file path=ppt/media/image54.png>
</file>

<file path=ppt/media/image55.png>
</file>

<file path=ppt/media/image57.jpeg>
</file>

<file path=ppt/media/image58.png>
</file>

<file path=ppt/media/image59.png>
</file>

<file path=ppt/media/image6.jpeg>
</file>

<file path=ppt/media/image60.pn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charset="-122"/>
        <a:cs typeface="+mn-cs"/>
      </a:defRPr>
    </a:lvl1pPr>
    <a:lvl2pPr marL="457200" algn="l" defTabSz="914400" rtl="0" eaLnBrk="1" latinLnBrk="0" hangingPunct="1">
      <a:defRPr sz="1200" kern="1200">
        <a:solidFill>
          <a:schemeClr val="tx1"/>
        </a:solidFill>
        <a:latin typeface="+mn-lt"/>
        <a:ea typeface="微软雅黑" panose="020B0503020204020204" charset="-122"/>
        <a:cs typeface="+mn-cs"/>
      </a:defRPr>
    </a:lvl2pPr>
    <a:lvl3pPr marL="914400" algn="l" defTabSz="914400" rtl="0" eaLnBrk="1" latinLnBrk="0" hangingPunct="1">
      <a:defRPr sz="1200" kern="1200">
        <a:solidFill>
          <a:schemeClr val="tx1"/>
        </a:solidFill>
        <a:latin typeface="+mn-lt"/>
        <a:ea typeface="微软雅黑" panose="020B0503020204020204" charset="-122"/>
        <a:cs typeface="+mn-cs"/>
      </a:defRPr>
    </a:lvl3pPr>
    <a:lvl4pPr marL="1371600" algn="l" defTabSz="914400" rtl="0" eaLnBrk="1" latinLnBrk="0" hangingPunct="1">
      <a:defRPr sz="1200" kern="1200">
        <a:solidFill>
          <a:schemeClr val="tx1"/>
        </a:solidFill>
        <a:latin typeface="+mn-lt"/>
        <a:ea typeface="微软雅黑" panose="020B0503020204020204" charset="-122"/>
        <a:cs typeface="+mn-cs"/>
      </a:defRPr>
    </a:lvl4pPr>
    <a:lvl5pPr marL="1828800" algn="l" defTabSz="914400" rtl="0" eaLnBrk="1" latinLnBrk="0" hangingPunct="1">
      <a:defRPr sz="1200" kern="1200">
        <a:solidFill>
          <a:schemeClr val="tx1"/>
        </a:solidFill>
        <a:latin typeface="+mn-lt"/>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由于广电网络自身的政治属性和公共信息服务的定位，各类</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G</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端和</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B</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端的业务应用一直是广电网络的特色。以华数为例，</a:t>
            </a:r>
            <a:r>
              <a:rPr lang="zh-CN" altLang="zh-CN" sz="1200" kern="1200" dirty="0" smtClean="0">
                <a:solidFill>
                  <a:schemeClr val="tx1"/>
                </a:solidFill>
                <a:latin typeface="Arial" panose="020B0604020202020204" pitchFamily="34" charset="0"/>
                <a:ea typeface="宋体" panose="02010600030101010101" pitchFamily="2" charset="-122"/>
                <a:cs typeface="+mn-cs"/>
              </a:rPr>
              <a:t>在各级政府部门的指导下，</a:t>
            </a:r>
            <a:r>
              <a:rPr lang="zh-CN" altLang="en-US" sz="1200" kern="1200" dirty="0" smtClean="0">
                <a:solidFill>
                  <a:schemeClr val="tx1"/>
                </a:solidFill>
                <a:latin typeface="Arial" panose="020B0604020202020204" pitchFamily="34" charset="0"/>
                <a:ea typeface="宋体" panose="02010600030101010101" pitchFamily="2" charset="-122"/>
                <a:cs typeface="+mn-cs"/>
              </a:rPr>
              <a:t>先后</a:t>
            </a:r>
            <a:r>
              <a:rPr lang="zh-CN" altLang="zh-CN" sz="1200" kern="1200" dirty="0" smtClean="0">
                <a:solidFill>
                  <a:schemeClr val="tx1"/>
                </a:solidFill>
                <a:latin typeface="Arial" panose="020B0604020202020204" pitchFamily="34" charset="0"/>
                <a:ea typeface="宋体" panose="02010600030101010101" pitchFamily="2" charset="-122"/>
                <a:cs typeface="+mn-cs"/>
              </a:rPr>
              <a:t>参与“雪亮工程”、“最多跑一次”、“四个平台”、“城市大脑”、“政务云”等国家、省、市重点民生工程</a:t>
            </a:r>
            <a:r>
              <a:rPr lang="zh-CN" altLang="en-US" sz="1200" kern="1200" dirty="0" smtClean="0">
                <a:solidFill>
                  <a:schemeClr val="tx1"/>
                </a:solidFill>
                <a:latin typeface="Arial" panose="020B0604020202020204" pitchFamily="34" charset="0"/>
                <a:ea typeface="宋体" panose="02010600030101010101" pitchFamily="2" charset="-122"/>
                <a:cs typeface="+mn-cs"/>
              </a:rPr>
              <a:t>。可以预见，广电</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网络时代，</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G</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端和</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B</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端业务的种类和数量都将呈现爆发的趋势。</a:t>
            </a:r>
            <a:r>
              <a:rPr lang="zh-CN" altLang="en-US" sz="1200" b="0"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如何在政务类应用高度安全，行业类应用高度定制和服务类应用高度便捷三大需求中获取最好的平衡，将是广电</a:t>
            </a:r>
            <a:r>
              <a:rPr lang="en-US" altLang="zh-CN" sz="1200" b="0"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1200" b="0"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网络安全工作中的一个难点</a:t>
            </a:r>
            <a:endParaRPr lang="zh-CN" altLang="en-US" b="0"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kern="1200" dirty="0" smtClean="0">
                <a:solidFill>
                  <a:schemeClr val="tx1"/>
                </a:solidFill>
                <a:latin typeface="+mn-lt"/>
                <a:ea typeface="微软雅黑" panose="020B0503020204020204" charset="-122"/>
                <a:cs typeface="+mn-cs"/>
              </a:rPr>
              <a:t>华数立足现有网络、用户和业务基础，制定</a:t>
            </a:r>
            <a:r>
              <a:rPr lang="en-US" altLang="zh-CN" sz="1200" kern="1200" dirty="0" smtClean="0">
                <a:solidFill>
                  <a:schemeClr val="tx1"/>
                </a:solidFill>
                <a:latin typeface="+mn-lt"/>
                <a:ea typeface="微软雅黑" panose="020B0503020204020204" charset="-122"/>
                <a:cs typeface="+mn-cs"/>
              </a:rPr>
              <a:t>5G</a:t>
            </a:r>
            <a:r>
              <a:rPr lang="zh-CN" altLang="zh-CN" sz="1200" kern="1200" dirty="0" smtClean="0">
                <a:solidFill>
                  <a:schemeClr val="tx1"/>
                </a:solidFill>
                <a:latin typeface="+mn-lt"/>
                <a:ea typeface="微软雅黑" panose="020B0503020204020204" charset="-122"/>
                <a:cs typeface="+mn-cs"/>
              </a:rPr>
              <a:t>实施战略：</a:t>
            </a:r>
            <a:endParaRPr lang="zh-CN" altLang="zh-CN" sz="1200" kern="1200" dirty="0" smtClean="0">
              <a:solidFill>
                <a:schemeClr val="tx1"/>
              </a:solidFill>
              <a:latin typeface="+mn-lt"/>
              <a:ea typeface="微软雅黑" panose="020B0503020204020204" charset="-122"/>
              <a:cs typeface="+mn-cs"/>
            </a:endParaRPr>
          </a:p>
          <a:p>
            <a:r>
              <a:rPr lang="zh-CN" altLang="en-US" sz="1200" kern="1200" dirty="0" smtClean="0">
                <a:solidFill>
                  <a:schemeClr val="tx1"/>
                </a:solidFill>
                <a:latin typeface="+mn-lt"/>
                <a:ea typeface="微软雅黑" panose="020B0503020204020204" charset="-122"/>
                <a:cs typeface="+mn-cs"/>
              </a:rPr>
              <a:t>华数</a:t>
            </a:r>
            <a:r>
              <a:rPr lang="zh-CN" altLang="zh-CN" sz="1200" kern="1200" dirty="0" smtClean="0">
                <a:solidFill>
                  <a:schemeClr val="tx1"/>
                </a:solidFill>
                <a:latin typeface="+mn-lt"/>
                <a:ea typeface="微软雅黑" panose="020B0503020204020204" charset="-122"/>
                <a:cs typeface="+mn-cs"/>
              </a:rPr>
              <a:t>将坚持“网络智能化，业务融合化，产业生态化”，通过有线无线融合、数联物联融合、云网融合、媒体融合、科技文化融合、</a:t>
            </a:r>
            <a:r>
              <a:rPr lang="en-US" altLang="zh-CN" sz="1200" kern="1200" dirty="0" smtClean="0">
                <a:solidFill>
                  <a:schemeClr val="tx1"/>
                </a:solidFill>
                <a:latin typeface="+mn-lt"/>
                <a:ea typeface="微软雅黑" panose="020B0503020204020204" charset="-122"/>
                <a:cs typeface="+mn-cs"/>
              </a:rPr>
              <a:t>2B2C</a:t>
            </a:r>
            <a:r>
              <a:rPr lang="zh-CN" altLang="zh-CN" sz="1200" kern="1200" dirty="0" smtClean="0">
                <a:solidFill>
                  <a:schemeClr val="tx1"/>
                </a:solidFill>
                <a:latin typeface="+mn-lt"/>
                <a:ea typeface="微软雅黑" panose="020B0503020204020204" charset="-122"/>
                <a:cs typeface="+mn-cs"/>
              </a:rPr>
              <a:t>业务融合，</a:t>
            </a:r>
            <a:endParaRPr lang="zh-CN" altLang="zh-CN" sz="1200" kern="1200" dirty="0" smtClean="0">
              <a:solidFill>
                <a:schemeClr val="tx1"/>
              </a:solidFill>
              <a:latin typeface="+mn-lt"/>
              <a:ea typeface="微软雅黑" panose="020B0503020204020204" charset="-122"/>
              <a:cs typeface="+mn-cs"/>
            </a:endParaRPr>
          </a:p>
          <a:p>
            <a:r>
              <a:rPr lang="zh-CN" altLang="zh-CN" sz="1200" kern="1200" dirty="0" smtClean="0">
                <a:solidFill>
                  <a:schemeClr val="tx1"/>
                </a:solidFill>
                <a:latin typeface="+mn-lt"/>
                <a:ea typeface="微软雅黑" panose="020B0503020204020204" charset="-122"/>
                <a:cs typeface="+mn-cs"/>
              </a:rPr>
              <a:t>推动新基建网络升级、新平台</a:t>
            </a:r>
            <a:r>
              <a:rPr lang="zh-CN" altLang="zh-CN" sz="1200" b="1" kern="1200" dirty="0" smtClean="0">
                <a:solidFill>
                  <a:schemeClr val="tx1"/>
                </a:solidFill>
                <a:latin typeface="+mn-lt"/>
                <a:ea typeface="微软雅黑" panose="020B0503020204020204" charset="-122"/>
                <a:cs typeface="+mn-cs"/>
              </a:rPr>
              <a:t>能力建设</a:t>
            </a:r>
            <a:r>
              <a:rPr lang="zh-CN" altLang="zh-CN" sz="1200" kern="1200" dirty="0" smtClean="0">
                <a:solidFill>
                  <a:schemeClr val="tx1"/>
                </a:solidFill>
                <a:latin typeface="+mn-lt"/>
                <a:ea typeface="微软雅黑" panose="020B0503020204020204" charset="-122"/>
                <a:cs typeface="+mn-cs"/>
              </a:rPr>
              <a:t>、新资源</a:t>
            </a:r>
            <a:r>
              <a:rPr lang="zh-CN" altLang="zh-CN" sz="1200" b="1" kern="1200" dirty="0" smtClean="0">
                <a:solidFill>
                  <a:schemeClr val="tx1"/>
                </a:solidFill>
                <a:latin typeface="+mn-lt"/>
                <a:ea typeface="微软雅黑" panose="020B0503020204020204" charset="-122"/>
                <a:cs typeface="+mn-cs"/>
              </a:rPr>
              <a:t>内容创新</a:t>
            </a:r>
            <a:r>
              <a:rPr lang="zh-CN" altLang="zh-CN" sz="1200" kern="1200" dirty="0" smtClean="0">
                <a:solidFill>
                  <a:schemeClr val="tx1"/>
                </a:solidFill>
                <a:latin typeface="+mn-lt"/>
                <a:ea typeface="微软雅黑" panose="020B0503020204020204" charset="-122"/>
                <a:cs typeface="+mn-cs"/>
              </a:rPr>
              <a:t>、新产品服务提升，从而创造新场景</a:t>
            </a:r>
            <a:r>
              <a:rPr lang="zh-CN" altLang="zh-CN" sz="1200" b="1" kern="1200" dirty="0" smtClean="0">
                <a:solidFill>
                  <a:schemeClr val="tx1"/>
                </a:solidFill>
                <a:latin typeface="+mn-lt"/>
                <a:ea typeface="微软雅黑" panose="020B0503020204020204" charset="-122"/>
                <a:cs typeface="+mn-cs"/>
              </a:rPr>
              <a:t>拉动消费</a:t>
            </a:r>
            <a:r>
              <a:rPr lang="zh-CN" altLang="zh-CN" sz="1200" kern="1200" dirty="0" smtClean="0">
                <a:solidFill>
                  <a:schemeClr val="tx1"/>
                </a:solidFill>
                <a:latin typeface="+mn-lt"/>
                <a:ea typeface="微软雅黑" panose="020B0503020204020204" charset="-122"/>
                <a:cs typeface="+mn-cs"/>
              </a:rPr>
              <a:t>、开辟新赛道突破超越，在广电</a:t>
            </a:r>
            <a:r>
              <a:rPr lang="en-US" altLang="zh-CN" sz="1200" kern="1200" dirty="0" smtClean="0">
                <a:solidFill>
                  <a:schemeClr val="tx1"/>
                </a:solidFill>
                <a:latin typeface="+mn-lt"/>
                <a:ea typeface="微软雅黑" panose="020B0503020204020204" charset="-122"/>
                <a:cs typeface="+mn-cs"/>
              </a:rPr>
              <a:t>5G</a:t>
            </a:r>
            <a:r>
              <a:rPr lang="zh-CN" altLang="zh-CN" sz="1200" kern="1200" dirty="0" smtClean="0">
                <a:solidFill>
                  <a:schemeClr val="tx1"/>
                </a:solidFill>
                <a:latin typeface="+mn-lt"/>
                <a:ea typeface="微软雅黑" panose="020B0503020204020204" charset="-122"/>
                <a:cs typeface="+mn-cs"/>
              </a:rPr>
              <a:t>这个新起点上更好地满足广大人民群众对美好生活的向往。</a:t>
            </a:r>
            <a:endParaRPr lang="zh-CN" altLang="zh-CN" sz="1200" kern="1200" dirty="0" smtClean="0">
              <a:solidFill>
                <a:schemeClr val="tx1"/>
              </a:solidFill>
              <a:latin typeface="+mn-lt"/>
              <a:ea typeface="微软雅黑" panose="020B050302020402020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kern="1200" dirty="0" smtClean="0">
                <a:solidFill>
                  <a:schemeClr val="tx1"/>
                </a:solidFill>
                <a:latin typeface="Arial" panose="020B0604020202020204" pitchFamily="34" charset="0"/>
                <a:ea typeface="宋体" panose="02010600030101010101" pitchFamily="2" charset="-122"/>
                <a:cs typeface="+mn-cs"/>
              </a:rPr>
              <a:t>华数网络的整体建设从战略性、全局性和系统性出发，按照“</a:t>
            </a:r>
            <a:r>
              <a:rPr lang="zh-CN" altLang="zh-CN" sz="1200" b="1" kern="1200" dirty="0" smtClean="0">
                <a:solidFill>
                  <a:schemeClr val="tx1"/>
                </a:solidFill>
                <a:latin typeface="Arial" panose="020B0604020202020204" pitchFamily="34" charset="0"/>
                <a:ea typeface="宋体" panose="02010600030101010101" pitchFamily="2" charset="-122"/>
                <a:cs typeface="+mn-cs"/>
              </a:rPr>
              <a:t>有线</a:t>
            </a:r>
            <a:r>
              <a:rPr lang="en-US" altLang="zh-CN" sz="1200" b="1" kern="1200" dirty="0" smtClean="0">
                <a:solidFill>
                  <a:schemeClr val="tx1"/>
                </a:solidFill>
                <a:latin typeface="Arial" panose="020B0604020202020204" pitchFamily="34" charset="0"/>
                <a:ea typeface="宋体" panose="02010600030101010101" pitchFamily="2" charset="-122"/>
                <a:cs typeface="+mn-cs"/>
              </a:rPr>
              <a:t>/</a:t>
            </a:r>
            <a:r>
              <a:rPr lang="zh-CN" altLang="zh-CN" sz="1200" b="1" kern="1200" dirty="0" smtClean="0">
                <a:solidFill>
                  <a:schemeClr val="tx1"/>
                </a:solidFill>
                <a:latin typeface="Arial" panose="020B0604020202020204" pitchFamily="34" charset="0"/>
                <a:ea typeface="宋体" panose="02010600030101010101" pitchFamily="2" charset="-122"/>
                <a:cs typeface="+mn-cs"/>
              </a:rPr>
              <a:t>无线</a:t>
            </a:r>
            <a:r>
              <a:rPr lang="en-US" altLang="zh-CN" sz="1200" b="1" kern="1200" dirty="0" smtClean="0">
                <a:solidFill>
                  <a:schemeClr val="tx1"/>
                </a:solidFill>
                <a:latin typeface="Arial" panose="020B0604020202020204" pitchFamily="34" charset="0"/>
                <a:ea typeface="宋体" panose="02010600030101010101" pitchFamily="2" charset="-122"/>
                <a:cs typeface="+mn-cs"/>
              </a:rPr>
              <a:t>/</a:t>
            </a:r>
            <a:r>
              <a:rPr lang="zh-CN" altLang="zh-CN" sz="1200" b="1" kern="1200" dirty="0" smtClean="0">
                <a:solidFill>
                  <a:schemeClr val="tx1"/>
                </a:solidFill>
                <a:latin typeface="Arial" panose="020B0604020202020204" pitchFamily="34" charset="0"/>
                <a:ea typeface="宋体" panose="02010600030101010101" pitchFamily="2" charset="-122"/>
                <a:cs typeface="+mn-cs"/>
              </a:rPr>
              <a:t>移动一体化、数联物联深度融合、固网全光纤化和</a:t>
            </a:r>
            <a:r>
              <a:rPr lang="en-US" altLang="zh-CN" sz="1200" b="1" kern="1200" dirty="0" smtClean="0">
                <a:solidFill>
                  <a:schemeClr val="tx1"/>
                </a:solidFill>
                <a:latin typeface="Arial" panose="020B0604020202020204" pitchFamily="34" charset="0"/>
                <a:ea typeface="宋体" panose="02010600030101010101" pitchFamily="2" charset="-122"/>
                <a:cs typeface="+mn-cs"/>
              </a:rPr>
              <a:t>IP</a:t>
            </a:r>
            <a:r>
              <a:rPr lang="zh-CN" altLang="zh-CN" sz="1200" b="1" kern="1200" dirty="0" smtClean="0">
                <a:solidFill>
                  <a:schemeClr val="tx1"/>
                </a:solidFill>
                <a:latin typeface="Arial" panose="020B0604020202020204" pitchFamily="34" charset="0"/>
                <a:ea typeface="宋体" panose="02010600030101010101" pitchFamily="2" charset="-122"/>
                <a:cs typeface="+mn-cs"/>
              </a:rPr>
              <a:t>化、多维度全方位覆盖、高速智能”</a:t>
            </a:r>
            <a:r>
              <a:rPr lang="zh-CN" altLang="zh-CN" sz="1200" kern="1200" dirty="0" smtClean="0">
                <a:solidFill>
                  <a:schemeClr val="tx1"/>
                </a:solidFill>
                <a:latin typeface="Arial" panose="020B0604020202020204" pitchFamily="34" charset="0"/>
                <a:ea typeface="宋体" panose="02010600030101010101" pitchFamily="2" charset="-122"/>
                <a:cs typeface="+mn-cs"/>
              </a:rPr>
              <a:t>的总体思路</a:t>
            </a:r>
            <a:r>
              <a:rPr lang="en-US" altLang="zh-CN" sz="1200" kern="1200" dirty="0" smtClean="0">
                <a:solidFill>
                  <a:schemeClr val="tx1"/>
                </a:solidFill>
                <a:latin typeface="Arial" panose="020B0604020202020204" pitchFamily="34" charset="0"/>
                <a:ea typeface="宋体" panose="02010600030101010101" pitchFamily="2" charset="-122"/>
                <a:cs typeface="+mn-cs"/>
              </a:rPr>
              <a:t>,</a:t>
            </a:r>
            <a:r>
              <a:rPr lang="zh-CN" altLang="en-US" sz="1200" kern="1200" dirty="0" smtClean="0">
                <a:solidFill>
                  <a:schemeClr val="tx1"/>
                </a:solidFill>
                <a:latin typeface="Arial" panose="020B0604020202020204" pitchFamily="34" charset="0"/>
                <a:ea typeface="宋体" panose="02010600030101010101" pitchFamily="2" charset="-122"/>
                <a:cs typeface="+mn-cs"/>
              </a:rPr>
              <a:t>按</a:t>
            </a:r>
            <a:r>
              <a:rPr lang="zh-CN" altLang="zh-CN" sz="1200" dirty="0" smtClean="0">
                <a:latin typeface="黑体" panose="02010609060101010101" pitchFamily="49" charset="-122"/>
                <a:ea typeface="黑体" panose="02010609060101010101" pitchFamily="49" charset="-122"/>
                <a:cs typeface="宋体" panose="02010600030101010101" pitchFamily="2" charset="-122"/>
              </a:rPr>
              <a:t>“</a:t>
            </a:r>
            <a:r>
              <a:rPr lang="zh-CN" altLang="zh-CN" sz="1200" b="1" dirty="0" smtClean="0">
                <a:latin typeface="黑体" panose="02010609060101010101" pitchFamily="49" charset="-122"/>
                <a:ea typeface="黑体" panose="02010609060101010101" pitchFamily="49" charset="-122"/>
                <a:cs typeface="宋体" panose="02010600030101010101" pitchFamily="2" charset="-122"/>
              </a:rPr>
              <a:t>双域六要素</a:t>
            </a:r>
            <a:r>
              <a:rPr lang="zh-CN" altLang="zh-CN" sz="1200" dirty="0" smtClean="0">
                <a:latin typeface="黑体" panose="02010609060101010101" pitchFamily="49" charset="-122"/>
                <a:ea typeface="黑体" panose="02010609060101010101" pitchFamily="49" charset="-122"/>
                <a:cs typeface="宋体" panose="02010600030101010101" pitchFamily="2" charset="-122"/>
              </a:rPr>
              <a:t>” </a:t>
            </a:r>
            <a:r>
              <a:rPr lang="zh-CN" altLang="en-US" sz="1200" dirty="0" smtClean="0">
                <a:latin typeface="黑体" panose="02010609060101010101" pitchFamily="49" charset="-122"/>
                <a:ea typeface="黑体" panose="02010609060101010101" pitchFamily="49" charset="-122"/>
                <a:cs typeface="宋体" panose="02010600030101010101" pitchFamily="2" charset="-122"/>
              </a:rPr>
              <a:t>的整体架构开展工作</a:t>
            </a:r>
            <a:r>
              <a:rPr lang="en-US" altLang="zh-CN" sz="1200" dirty="0" smtClean="0">
                <a:latin typeface="黑体" panose="02010609060101010101" pitchFamily="49" charset="-122"/>
                <a:ea typeface="黑体" panose="02010609060101010101" pitchFamily="49" charset="-122"/>
                <a:cs typeface="宋体" panose="02010600030101010101" pitchFamily="2" charset="-122"/>
              </a:rPr>
              <a:t>.</a:t>
            </a:r>
            <a:r>
              <a:rPr lang="zh-CN" altLang="zh-CN" sz="1200" kern="1200" dirty="0" smtClean="0">
                <a:solidFill>
                  <a:schemeClr val="tx1"/>
                </a:solidFill>
                <a:latin typeface="Arial" panose="020B0604020202020204" pitchFamily="34" charset="0"/>
                <a:ea typeface="宋体" panose="02010600030101010101" pitchFamily="2" charset="-122"/>
                <a:cs typeface="+mn-cs"/>
              </a:rPr>
              <a:t>“</a:t>
            </a:r>
            <a:r>
              <a:rPr lang="zh-CN" altLang="zh-CN" sz="1200" b="1" kern="1200" dirty="0" smtClean="0">
                <a:solidFill>
                  <a:schemeClr val="tx1"/>
                </a:solidFill>
                <a:latin typeface="Arial" panose="020B0604020202020204" pitchFamily="34" charset="0"/>
                <a:ea typeface="宋体" panose="02010600030101010101" pitchFamily="2" charset="-122"/>
                <a:cs typeface="+mn-cs"/>
              </a:rPr>
              <a:t>双域</a:t>
            </a:r>
            <a:r>
              <a:rPr lang="zh-CN" altLang="zh-CN" sz="1200" kern="1200" dirty="0" smtClean="0">
                <a:solidFill>
                  <a:schemeClr val="tx1"/>
                </a:solidFill>
                <a:latin typeface="Arial" panose="020B0604020202020204" pitchFamily="34" charset="0"/>
                <a:ea typeface="宋体" panose="02010600030101010101" pitchFamily="2" charset="-122"/>
                <a:cs typeface="+mn-cs"/>
              </a:rPr>
              <a:t>”是指网络包含有线域和无线域两个技术域。有线域包括了目前华数所拥有的庞大的固网资源，包括数字有线电视网络、高速数据宽带网络、面向政府机关的政务网、面向企事业单位的数据</a:t>
            </a:r>
            <a:r>
              <a:rPr lang="en-US" altLang="zh-CN" sz="1200" kern="1200" dirty="0" smtClean="0">
                <a:solidFill>
                  <a:schemeClr val="tx1"/>
                </a:solidFill>
                <a:latin typeface="Arial" panose="020B0604020202020204" pitchFamily="34" charset="0"/>
                <a:ea typeface="宋体" panose="02010600030101010101" pitchFamily="2" charset="-122"/>
                <a:cs typeface="+mn-cs"/>
              </a:rPr>
              <a:t>VPN</a:t>
            </a:r>
            <a:r>
              <a:rPr lang="zh-CN" altLang="zh-CN" sz="1200" kern="1200" dirty="0" smtClean="0">
                <a:solidFill>
                  <a:schemeClr val="tx1"/>
                </a:solidFill>
                <a:latin typeface="Arial" panose="020B0604020202020204" pitchFamily="34" charset="0"/>
                <a:ea typeface="宋体" panose="02010600030101010101" pitchFamily="2" charset="-122"/>
                <a:cs typeface="+mn-cs"/>
              </a:rPr>
              <a:t>网络、面向公安视频监控的视频监控</a:t>
            </a:r>
            <a:r>
              <a:rPr lang="en-US" altLang="zh-CN" sz="1200" kern="1200" dirty="0" smtClean="0">
                <a:solidFill>
                  <a:schemeClr val="tx1"/>
                </a:solidFill>
                <a:latin typeface="Arial" panose="020B0604020202020204" pitchFamily="34" charset="0"/>
                <a:ea typeface="宋体" panose="02010600030101010101" pitchFamily="2" charset="-122"/>
                <a:cs typeface="+mn-cs"/>
              </a:rPr>
              <a:t>VPN</a:t>
            </a:r>
            <a:r>
              <a:rPr lang="zh-CN" altLang="zh-CN" sz="1200" kern="1200" dirty="0" smtClean="0">
                <a:solidFill>
                  <a:schemeClr val="tx1"/>
                </a:solidFill>
                <a:latin typeface="Arial" panose="020B0604020202020204" pitchFamily="34" charset="0"/>
                <a:ea typeface="宋体" panose="02010600030101010101" pitchFamily="2" charset="-122"/>
                <a:cs typeface="+mn-cs"/>
              </a:rPr>
              <a:t>网络等。无线域则不但包括目前华数已经建成的基于</a:t>
            </a:r>
            <a:r>
              <a:rPr lang="en-US" altLang="zh-CN" sz="1200" kern="1200" dirty="0" err="1" smtClean="0">
                <a:solidFill>
                  <a:schemeClr val="tx1"/>
                </a:solidFill>
                <a:latin typeface="Arial" panose="020B0604020202020204" pitchFamily="34" charset="0"/>
                <a:ea typeface="宋体" panose="02010600030101010101" pitchFamily="2" charset="-122"/>
                <a:cs typeface="+mn-cs"/>
              </a:rPr>
              <a:t>WiFi</a:t>
            </a:r>
            <a:r>
              <a:rPr lang="zh-CN" altLang="zh-CN" sz="1200" kern="1200" dirty="0" smtClean="0">
                <a:solidFill>
                  <a:schemeClr val="tx1"/>
                </a:solidFill>
                <a:latin typeface="Arial" panose="020B0604020202020204" pitchFamily="34" charset="0"/>
                <a:ea typeface="宋体" panose="02010600030101010101" pitchFamily="2" charset="-122"/>
                <a:cs typeface="+mn-cs"/>
              </a:rPr>
              <a:t>技术的无线宽带数据城域网，还包括了华数正在建设的无线窄带城域物联网和广电</a:t>
            </a:r>
            <a:r>
              <a:rPr lang="en-US" altLang="zh-CN" sz="1200" kern="1200" dirty="0" smtClean="0">
                <a:solidFill>
                  <a:schemeClr val="tx1"/>
                </a:solidFill>
                <a:latin typeface="Arial" panose="020B0604020202020204" pitchFamily="34" charset="0"/>
                <a:ea typeface="宋体" panose="02010600030101010101" pitchFamily="2" charset="-122"/>
                <a:cs typeface="+mn-cs"/>
              </a:rPr>
              <a:t>5G</a:t>
            </a:r>
            <a:r>
              <a:rPr lang="zh-CN" altLang="zh-CN" sz="1200" kern="1200" dirty="0" smtClean="0">
                <a:solidFill>
                  <a:schemeClr val="tx1"/>
                </a:solidFill>
                <a:latin typeface="Arial" panose="020B0604020202020204" pitchFamily="34" charset="0"/>
                <a:ea typeface="宋体" panose="02010600030101010101" pitchFamily="2" charset="-122"/>
                <a:cs typeface="+mn-cs"/>
              </a:rPr>
              <a:t>移动通信网。</a:t>
            </a:r>
            <a:endParaRPr lang="zh-CN" altLang="zh-CN" sz="1200" kern="1200" dirty="0" smtClean="0">
              <a:solidFill>
                <a:schemeClr val="tx1"/>
              </a:solidFill>
              <a:latin typeface="Arial" panose="020B0604020202020204" pitchFamily="34" charset="0"/>
              <a:ea typeface="宋体" panose="02010600030101010101" pitchFamily="2" charset="-122"/>
              <a:cs typeface="+mn-cs"/>
            </a:endParaRPr>
          </a:p>
          <a:p>
            <a:r>
              <a:rPr lang="en-US" altLang="zh-CN" sz="1200" kern="1200" dirty="0" smtClean="0">
                <a:solidFill>
                  <a:schemeClr val="tx1"/>
                </a:solidFill>
                <a:latin typeface="Arial" panose="020B0604020202020204" pitchFamily="34" charset="0"/>
                <a:ea typeface="宋体" panose="02010600030101010101" pitchFamily="2" charset="-122"/>
                <a:cs typeface="+mn-cs"/>
              </a:rPr>
              <a:t>   </a:t>
            </a:r>
            <a:r>
              <a:rPr lang="zh-CN" altLang="zh-CN" sz="1200" kern="1200" dirty="0" smtClean="0">
                <a:solidFill>
                  <a:schemeClr val="tx1"/>
                </a:solidFill>
                <a:latin typeface="Arial" panose="020B0604020202020204" pitchFamily="34" charset="0"/>
                <a:ea typeface="宋体" panose="02010600030101010101" pitchFamily="2" charset="-122"/>
                <a:cs typeface="+mn-cs"/>
              </a:rPr>
              <a:t>“</a:t>
            </a:r>
            <a:r>
              <a:rPr lang="zh-CN" altLang="zh-CN" sz="1200" b="1" kern="1200" dirty="0" smtClean="0">
                <a:solidFill>
                  <a:schemeClr val="tx1"/>
                </a:solidFill>
                <a:latin typeface="Arial" panose="020B0604020202020204" pitchFamily="34" charset="0"/>
                <a:ea typeface="宋体" panose="02010600030101010101" pitchFamily="2" charset="-122"/>
                <a:cs typeface="+mn-cs"/>
              </a:rPr>
              <a:t>六要素</a:t>
            </a:r>
            <a:r>
              <a:rPr lang="zh-CN" altLang="zh-CN" sz="1200" kern="1200" dirty="0" smtClean="0">
                <a:solidFill>
                  <a:schemeClr val="tx1"/>
                </a:solidFill>
                <a:latin typeface="Arial" panose="020B0604020202020204" pitchFamily="34" charset="0"/>
                <a:ea typeface="宋体" panose="02010600030101010101" pitchFamily="2" charset="-122"/>
                <a:cs typeface="+mn-cs"/>
              </a:rPr>
              <a:t>”是指网络由骨干网、城域网、接入网、家庭网、相关的网络基础设施以及网络安全体系等六个主要的组成部分。</a:t>
            </a:r>
            <a:endParaRPr lang="zh-CN" altLang="zh-CN" sz="1200" kern="1200" dirty="0" smtClean="0">
              <a:solidFill>
                <a:schemeClr val="tx1"/>
              </a:solidFill>
              <a:latin typeface="Arial" panose="020B0604020202020204" pitchFamily="34" charset="0"/>
              <a:ea typeface="宋体" panose="02010600030101010101" pitchFamily="2" charset="-122"/>
              <a:cs typeface="+mn-cs"/>
            </a:endParaRPr>
          </a:p>
          <a:p>
            <a:r>
              <a:rPr lang="zh-CN" altLang="en-US" sz="1200" kern="1200" dirty="0" smtClean="0">
                <a:solidFill>
                  <a:schemeClr val="tx1"/>
                </a:solidFill>
                <a:latin typeface="Arial" panose="020B0604020202020204" pitchFamily="34" charset="0"/>
                <a:ea typeface="宋体" panose="02010600030101010101" pitchFamily="2" charset="-122"/>
                <a:cs typeface="+mn-cs"/>
              </a:rPr>
              <a:t>其中的</a:t>
            </a:r>
            <a:r>
              <a:rPr lang="zh-CN" altLang="zh-CN" sz="1200" kern="1200" dirty="0" smtClean="0">
                <a:solidFill>
                  <a:schemeClr val="tx1"/>
                </a:solidFill>
                <a:latin typeface="Arial" panose="020B0604020202020204" pitchFamily="34" charset="0"/>
                <a:ea typeface="宋体" panose="02010600030101010101" pitchFamily="2" charset="-122"/>
                <a:cs typeface="+mn-cs"/>
              </a:rPr>
              <a:t>网络安全体系是</a:t>
            </a:r>
            <a:r>
              <a:rPr lang="zh-CN" altLang="en-US" sz="1200" kern="1200" dirty="0" smtClean="0">
                <a:solidFill>
                  <a:schemeClr val="tx1"/>
                </a:solidFill>
                <a:latin typeface="Arial" panose="020B0604020202020204" pitchFamily="34" charset="0"/>
                <a:ea typeface="宋体" panose="02010600030101010101" pitchFamily="2" charset="-122"/>
                <a:cs typeface="+mn-cs"/>
              </a:rPr>
              <a:t>指</a:t>
            </a:r>
            <a:r>
              <a:rPr lang="zh-CN" altLang="zh-CN" sz="1200" kern="1200" dirty="0" smtClean="0">
                <a:solidFill>
                  <a:schemeClr val="tx1"/>
                </a:solidFill>
                <a:latin typeface="Arial" panose="020B0604020202020204" pitchFamily="34" charset="0"/>
                <a:ea typeface="宋体" panose="02010600030101010101" pitchFamily="2" charset="-122"/>
                <a:cs typeface="+mn-cs"/>
              </a:rPr>
              <a:t>遵循统一安全管理的建设的思路，根据</a:t>
            </a:r>
            <a:r>
              <a:rPr lang="zh-CN" altLang="zh-CN" sz="1200" b="1" kern="1200" dirty="0" smtClean="0">
                <a:solidFill>
                  <a:schemeClr val="tx1"/>
                </a:solidFill>
                <a:latin typeface="Arial" panose="020B0604020202020204" pitchFamily="34" charset="0"/>
                <a:ea typeface="宋体" panose="02010600030101010101" pitchFamily="2" charset="-122"/>
                <a:cs typeface="+mn-cs"/>
              </a:rPr>
              <a:t>“全面保障，分级保护，适度安全”、“集中管理，统筹规划，整体规划，分步实施”、“同步规划、同步建设、同步运行”、“内外并重，技术与管理并重”</a:t>
            </a:r>
            <a:r>
              <a:rPr lang="zh-CN" altLang="zh-CN" sz="1200" kern="1200" dirty="0" smtClean="0">
                <a:solidFill>
                  <a:schemeClr val="tx1"/>
                </a:solidFill>
                <a:latin typeface="Arial" panose="020B0604020202020204" pitchFamily="34" charset="0"/>
                <a:ea typeface="宋体" panose="02010600030101010101" pitchFamily="2" charset="-122"/>
                <a:cs typeface="+mn-cs"/>
              </a:rPr>
              <a:t>这四大原则，围绕数字电视</a:t>
            </a:r>
            <a:r>
              <a:rPr lang="zh-CN" altLang="en-US" sz="1200" kern="1200" dirty="0" smtClean="0">
                <a:solidFill>
                  <a:schemeClr val="tx1"/>
                </a:solidFill>
                <a:latin typeface="Arial" panose="020B0604020202020204" pitchFamily="34" charset="0"/>
                <a:ea typeface="宋体" panose="02010600030101010101" pitchFamily="2" charset="-122"/>
                <a:cs typeface="+mn-cs"/>
              </a:rPr>
              <a:t>和宽带等传统</a:t>
            </a:r>
            <a:r>
              <a:rPr lang="zh-CN" altLang="zh-CN" sz="1200" kern="1200" dirty="0" smtClean="0">
                <a:solidFill>
                  <a:schemeClr val="tx1"/>
                </a:solidFill>
                <a:latin typeface="Arial" panose="020B0604020202020204" pitchFamily="34" charset="0"/>
                <a:ea typeface="宋体" panose="02010600030101010101" pitchFamily="2" charset="-122"/>
                <a:cs typeface="+mn-cs"/>
              </a:rPr>
              <a:t>业务</a:t>
            </a:r>
            <a:r>
              <a:rPr lang="zh-CN" altLang="en-US" sz="1200" kern="1200" dirty="0" smtClean="0">
                <a:solidFill>
                  <a:schemeClr val="tx1"/>
                </a:solidFill>
                <a:latin typeface="Arial" panose="020B0604020202020204" pitchFamily="34" charset="0"/>
                <a:ea typeface="宋体" panose="02010600030101010101" pitchFamily="2" charset="-122"/>
                <a:cs typeface="+mn-cs"/>
              </a:rPr>
              <a:t>以</a:t>
            </a:r>
            <a:r>
              <a:rPr lang="zh-CN" altLang="zh-CN" sz="1200" kern="1200" dirty="0" smtClean="0">
                <a:solidFill>
                  <a:schemeClr val="tx1"/>
                </a:solidFill>
                <a:latin typeface="Arial" panose="020B0604020202020204" pitchFamily="34" charset="0"/>
                <a:ea typeface="宋体" panose="02010600030101010101" pitchFamily="2" charset="-122"/>
                <a:cs typeface="+mn-cs"/>
              </a:rPr>
              <a:t>及各新兴业务</a:t>
            </a:r>
            <a:r>
              <a:rPr lang="en-US" altLang="zh-CN" sz="1200" kern="1200" dirty="0" smtClean="0">
                <a:solidFill>
                  <a:schemeClr val="tx1"/>
                </a:solidFill>
                <a:latin typeface="Arial" panose="020B0604020202020204" pitchFamily="34" charset="0"/>
                <a:ea typeface="宋体" panose="02010600030101010101" pitchFamily="2" charset="-122"/>
                <a:cs typeface="+mn-cs"/>
              </a:rPr>
              <a:t>,</a:t>
            </a:r>
            <a:r>
              <a:rPr lang="zh-CN" altLang="zh-CN" sz="1200" kern="1200" dirty="0" smtClean="0">
                <a:solidFill>
                  <a:schemeClr val="tx1"/>
                </a:solidFill>
                <a:latin typeface="Arial" panose="020B0604020202020204" pitchFamily="34" charset="0"/>
                <a:ea typeface="宋体" panose="02010600030101010101" pitchFamily="2" charset="-122"/>
                <a:cs typeface="+mn-cs"/>
              </a:rPr>
              <a:t> 通过多视角、多维度的分析</a:t>
            </a:r>
            <a:r>
              <a:rPr lang="zh-CN" altLang="en-US" sz="1200" kern="1200" dirty="0" smtClean="0">
                <a:solidFill>
                  <a:schemeClr val="tx1"/>
                </a:solidFill>
                <a:latin typeface="Arial" panose="020B0604020202020204" pitchFamily="34" charset="0"/>
                <a:ea typeface="宋体" panose="02010600030101010101" pitchFamily="2" charset="-122"/>
                <a:cs typeface="+mn-cs"/>
              </a:rPr>
              <a:t>和</a:t>
            </a:r>
            <a:r>
              <a:rPr lang="zh-CN" altLang="zh-CN" sz="1200" kern="1200" dirty="0" smtClean="0">
                <a:solidFill>
                  <a:schemeClr val="tx1"/>
                </a:solidFill>
                <a:latin typeface="Arial" panose="020B0604020202020204" pitchFamily="34" charset="0"/>
                <a:ea typeface="宋体" panose="02010600030101010101" pitchFamily="2" charset="-122"/>
                <a:cs typeface="+mn-cs"/>
              </a:rPr>
              <a:t>安全技术或产品定制的模式，引入动态实时的监控、管理、审计、取证体系建设，采用可信互联、可信区域、分区、分域等关键策略，构建出的</a:t>
            </a:r>
            <a:r>
              <a:rPr lang="zh-CN" altLang="en-US" sz="1200" kern="1200" dirty="0" smtClean="0">
                <a:solidFill>
                  <a:schemeClr val="tx1"/>
                </a:solidFill>
                <a:latin typeface="Arial" panose="020B0604020202020204" pitchFamily="34" charset="0"/>
                <a:ea typeface="宋体" panose="02010600030101010101" pitchFamily="2" charset="-122"/>
                <a:cs typeface="+mn-cs"/>
              </a:rPr>
              <a:t>对标</a:t>
            </a:r>
            <a:r>
              <a:rPr lang="zh-CN" altLang="zh-CN" sz="1200" dirty="0" smtClean="0">
                <a:latin typeface="黑体" panose="02010609060101010101" pitchFamily="49" charset="-122"/>
                <a:ea typeface="黑体" panose="02010609060101010101" pitchFamily="49" charset="-122"/>
                <a:cs typeface="宋体" panose="02010600030101010101" pitchFamily="2" charset="-122"/>
              </a:rPr>
              <a:t>“</a:t>
            </a:r>
            <a:r>
              <a:rPr lang="zh-CN" altLang="en-US" sz="1200" dirty="0" smtClean="0">
                <a:latin typeface="黑体" panose="02010609060101010101" pitchFamily="49" charset="-122"/>
                <a:ea typeface="黑体" panose="02010609060101010101" pitchFamily="49" charset="-122"/>
              </a:rPr>
              <a:t>等保</a:t>
            </a:r>
            <a:r>
              <a:rPr lang="en-US" altLang="zh-CN" sz="1200" dirty="0" smtClean="0">
                <a:latin typeface="黑体" panose="02010609060101010101" pitchFamily="49" charset="-122"/>
                <a:ea typeface="黑体" panose="02010609060101010101" pitchFamily="49" charset="-122"/>
              </a:rPr>
              <a:t>2.0</a:t>
            </a:r>
            <a:r>
              <a:rPr lang="zh-CN" altLang="zh-CN" sz="1200" dirty="0" smtClean="0">
                <a:latin typeface="黑体" panose="02010609060101010101" pitchFamily="49" charset="-122"/>
                <a:ea typeface="黑体" panose="02010609060101010101" pitchFamily="49" charset="-122"/>
                <a:cs typeface="宋体" panose="02010600030101010101" pitchFamily="2" charset="-122"/>
              </a:rPr>
              <a:t>”</a:t>
            </a:r>
            <a:r>
              <a:rPr lang="zh-CN" altLang="en-US" sz="1200" dirty="0" smtClean="0">
                <a:latin typeface="黑体" panose="02010609060101010101" pitchFamily="49" charset="-122"/>
                <a:ea typeface="黑体" panose="02010609060101010101" pitchFamily="49" charset="-122"/>
              </a:rPr>
              <a:t>要求的</a:t>
            </a:r>
            <a:r>
              <a:rPr lang="zh-CN" altLang="zh-CN" sz="1200" kern="1200" dirty="0" smtClean="0">
                <a:solidFill>
                  <a:schemeClr val="tx1"/>
                </a:solidFill>
                <a:latin typeface="Arial" panose="020B0604020202020204" pitchFamily="34" charset="0"/>
                <a:ea typeface="宋体" panose="02010600030101010101" pitchFamily="2" charset="-122"/>
                <a:cs typeface="+mn-cs"/>
              </a:rPr>
              <a:t>全方位综合安全防护体系。</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indent="0" algn="l">
              <a:buNone/>
            </a:pP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媒体类的应用一直是华数的优势和特长</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进入</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5G</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时代</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华数借助其大带宽特性</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将进一步在各类新媒体</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融媒体应用上发力</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内容安全凸显其重要性</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endPar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endParaRPr>
          </a:p>
          <a:p>
            <a:pPr marL="0" indent="0" algn="l">
              <a:buNone/>
            </a:pP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5G</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时代</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华数的内容安全将重点在以下几方面开展工作 </a:t>
            </a:r>
            <a:endPar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endParaRPr>
          </a:p>
          <a:p>
            <a:pPr marL="0" indent="0" algn="l">
              <a:buNone/>
            </a:pP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三级四审制度</a:t>
            </a:r>
            <a:r>
              <a:rPr lang="en-US" altLang="zh-CN" sz="20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2000" b="1" dirty="0" smtClean="0">
                <a:solidFill>
                  <a:srgbClr val="FFFFFF"/>
                </a:solidFill>
                <a:latin typeface="Arial" panose="020B0604020202020204" pitchFamily="34" charset="0"/>
                <a:ea typeface="微软雅黑" panose="020B0503020204020204" charset="-122"/>
                <a:sym typeface="Arial" panose="020B0604020202020204" pitchFamily="34" charset="0"/>
              </a:rPr>
              <a:t> </a:t>
            </a:r>
            <a:r>
              <a:rPr lang="zh-CN" altLang="en-US" sz="1600" kern="1200" dirty="0" smtClean="0">
                <a:solidFill>
                  <a:srgbClr val="FFFFFF"/>
                </a:solidFill>
                <a:latin typeface="+mj-ea"/>
                <a:ea typeface="微软雅黑" panose="020B0503020204020204" charset="-122"/>
                <a:cs typeface="+mn-cs"/>
                <a:sym typeface="Arial" panose="020B0604020202020204" pitchFamily="34" charset="0"/>
              </a:rPr>
              <a:t>各平台内容安全播出实行统分有责、分工明确，职责到人的原则。对所有节目和稿件实行“三级”审查责任制。</a:t>
            </a:r>
            <a:endParaRPr lang="zh-CN" altLang="en-US" sz="1600" kern="1200" dirty="0" smtClean="0">
              <a:solidFill>
                <a:srgbClr val="FFFFFF"/>
              </a:solidFill>
              <a:latin typeface="+mj-ea"/>
              <a:ea typeface="微软雅黑" panose="020B0503020204020204" charset="-122"/>
              <a:cs typeface="+mn-cs"/>
              <a:sym typeface="Arial" panose="020B0604020202020204" pitchFamily="34" charset="0"/>
            </a:endParaRPr>
          </a:p>
          <a:p>
            <a:pPr marL="0" indent="0" algn="l">
              <a:buNone/>
            </a:pP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云端存储</a:t>
            </a:r>
            <a:r>
              <a:rPr lang="en-US" altLang="zh-CN" sz="16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 </a:t>
            </a:r>
            <a:r>
              <a:rPr lang="zh-CN" altLang="en-US" sz="1200" kern="1200" dirty="0" smtClean="0">
                <a:solidFill>
                  <a:srgbClr val="FFFFFF"/>
                </a:solidFill>
                <a:latin typeface="+mj-ea"/>
                <a:ea typeface="微软雅黑" panose="020B0503020204020204" charset="-122"/>
                <a:cs typeface="+mn-cs"/>
                <a:sym typeface="Arial" panose="020B0604020202020204" pitchFamily="34" charset="0"/>
              </a:rPr>
              <a:t>搭建云端存储空间，数字化管理视频介质，提高日常管理、合作调用与备份查找的工作效率。重点内容额外重复备份</a:t>
            </a:r>
            <a:r>
              <a:rPr lang="en-US" altLang="zh-CN" sz="1200" kern="1200" dirty="0" smtClean="0">
                <a:solidFill>
                  <a:srgbClr val="FFFFFF"/>
                </a:solidFill>
                <a:latin typeface="+mj-ea"/>
                <a:ea typeface="微软雅黑" panose="020B0503020204020204" charset="-122"/>
                <a:cs typeface="+mn-cs"/>
                <a:sym typeface="Arial" panose="020B0604020202020204" pitchFamily="34" charset="0"/>
              </a:rPr>
              <a:t>+</a:t>
            </a:r>
            <a:r>
              <a:rPr lang="zh-CN" altLang="en-US" sz="1200" kern="1200" dirty="0" smtClean="0">
                <a:solidFill>
                  <a:srgbClr val="FFFFFF"/>
                </a:solidFill>
                <a:latin typeface="+mj-ea"/>
                <a:ea typeface="微软雅黑" panose="020B0503020204020204" charset="-122"/>
                <a:cs typeface="+mn-cs"/>
                <a:sym typeface="Arial" panose="020B0604020202020204" pitchFamily="34" charset="0"/>
              </a:rPr>
              <a:t>硬盘备份，最大限度保护介质存储安全。</a:t>
            </a:r>
            <a:endParaRPr lang="zh-CN" altLang="en-US" sz="1200" kern="1200" dirty="0" smtClean="0">
              <a:solidFill>
                <a:srgbClr val="FFFFFF"/>
              </a:solidFill>
              <a:latin typeface="+mj-ea"/>
              <a:ea typeface="微软雅黑" panose="020B0503020204020204" charset="-122"/>
              <a:cs typeface="+mn-cs"/>
              <a:sym typeface="Arial" panose="020B0604020202020204" pitchFamily="34" charset="0"/>
            </a:endParaRPr>
          </a:p>
          <a:p>
            <a:pPr marL="0" indent="0" algn="l">
              <a:buNone/>
            </a:pP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安全闭环</a:t>
            </a:r>
            <a:r>
              <a:rPr lang="en-US" altLang="zh-CN" sz="16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 </a:t>
            </a:r>
            <a:r>
              <a:rPr lang="zh-CN" altLang="en-US" sz="1200" kern="1200" dirty="0" smtClean="0">
                <a:solidFill>
                  <a:srgbClr val="FFFFFF"/>
                </a:solidFill>
                <a:latin typeface="+mj-ea"/>
                <a:ea typeface="微软雅黑" panose="020B0503020204020204" charset="-122"/>
                <a:cs typeface="+mn-cs"/>
                <a:sym typeface="Arial" panose="020B0604020202020204" pitchFamily="34" charset="0"/>
              </a:rPr>
              <a:t>搭建封闭内部网络，设立私有云，避免外部恶意攻击、篡改文件等情况发生，保障视频介质内容安全；内容引进、入库、审核、生产、发布云端闭环操作，杜绝安全漏洞，提高流转效率，推动内容安全、快速、高效上线。</a:t>
            </a:r>
            <a:endParaRPr lang="zh-CN" altLang="en-US" sz="1200" kern="1200" dirty="0" smtClean="0">
              <a:solidFill>
                <a:srgbClr val="FFFFFF"/>
              </a:solidFill>
              <a:latin typeface="+mj-ea"/>
              <a:ea typeface="微软雅黑" panose="020B0503020204020204" charset="-122"/>
              <a:cs typeface="+mn-cs"/>
              <a:sym typeface="Arial" panose="020B0604020202020204" pitchFamily="34" charset="0"/>
            </a:endParaRPr>
          </a:p>
          <a:p>
            <a:pPr marL="0" indent="0" algn="l">
              <a:buNone/>
            </a:pP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基因序列</a:t>
            </a:r>
            <a:r>
              <a:rPr lang="en-US" altLang="zh-CN" sz="16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1200" kern="1200" dirty="0" smtClean="0">
                <a:solidFill>
                  <a:srgbClr val="FFFFFF"/>
                </a:solidFill>
                <a:latin typeface="+mj-ea"/>
                <a:ea typeface="微软雅黑" panose="020B0503020204020204" charset="-122"/>
                <a:cs typeface="+mn-cs"/>
                <a:sym typeface="Arial" panose="020B0604020202020204" pitchFamily="34" charset="0"/>
              </a:rPr>
              <a:t>为视频内容植入基因序列，确保内容在生产、上线环节中流转的唯一性，确保上线版本的正确性。避免人为因素、系统</a:t>
            </a:r>
            <a:r>
              <a:rPr lang="en-US" altLang="zh-CN" sz="1200" kern="1200" dirty="0" smtClean="0">
                <a:solidFill>
                  <a:srgbClr val="FFFFFF"/>
                </a:solidFill>
                <a:latin typeface="+mj-ea"/>
                <a:ea typeface="微软雅黑" panose="020B0503020204020204" charset="-122"/>
                <a:cs typeface="+mn-cs"/>
                <a:sym typeface="Arial" panose="020B0604020202020204" pitchFamily="34" charset="0"/>
              </a:rPr>
              <a:t>BUG</a:t>
            </a:r>
            <a:r>
              <a:rPr lang="zh-CN" altLang="en-US" sz="1200" kern="1200" dirty="0" smtClean="0">
                <a:solidFill>
                  <a:srgbClr val="FFFFFF"/>
                </a:solidFill>
                <a:latin typeface="+mj-ea"/>
                <a:ea typeface="微软雅黑" panose="020B0503020204020204" charset="-122"/>
                <a:cs typeface="+mn-cs"/>
                <a:sym typeface="Arial" panose="020B0604020202020204" pitchFamily="34" charset="0"/>
              </a:rPr>
              <a:t>等产生影响内容安全的风险。</a:t>
            </a:r>
            <a:endParaRPr lang="zh-CN" altLang="en-US" sz="1200" kern="1200" dirty="0" smtClean="0">
              <a:solidFill>
                <a:srgbClr val="FFFFFF"/>
              </a:solidFill>
              <a:latin typeface="+mj-ea"/>
              <a:ea typeface="微软雅黑" panose="020B0503020204020204" charset="-122"/>
              <a:cs typeface="+mn-cs"/>
              <a:sym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协作审核</a:t>
            </a:r>
            <a:r>
              <a:rPr lang="en-US" altLang="zh-CN" sz="1600" b="1" dirty="0" smtClean="0">
                <a:solidFill>
                  <a:srgbClr val="FFFFFF"/>
                </a:solidFill>
                <a:latin typeface="Arial" panose="020B0604020202020204" pitchFamily="34" charset="0"/>
                <a:ea typeface="微软雅黑" panose="020B0503020204020204" charset="-122"/>
                <a:sym typeface="Arial" panose="020B0604020202020204" pitchFamily="34" charset="0"/>
              </a:rPr>
              <a:t>:</a:t>
            </a:r>
            <a:r>
              <a:rPr lang="zh-CN" altLang="en-US" sz="1600" b="1" dirty="0" smtClean="0">
                <a:solidFill>
                  <a:srgbClr val="FFFFFF"/>
                </a:solidFill>
                <a:latin typeface="Arial" panose="020B0604020202020204" pitchFamily="34" charset="0"/>
                <a:ea typeface="微软雅黑" panose="020B0503020204020204" charset="-122"/>
                <a:sym typeface="Arial" panose="020B0604020202020204" pitchFamily="34" charset="0"/>
              </a:rPr>
              <a:t>建立“人机协作审核”机制，</a:t>
            </a:r>
            <a:r>
              <a:rPr lang="zh-CN" altLang="en-US" sz="1200" kern="1200" dirty="0" smtClean="0">
                <a:solidFill>
                  <a:srgbClr val="FFFFFF"/>
                </a:solidFill>
                <a:latin typeface="+mj-ea"/>
                <a:ea typeface="微软雅黑" panose="020B0503020204020204" charset="-122"/>
                <a:cs typeface="+mn-cs"/>
                <a:sym typeface="+mn-ea"/>
              </a:rPr>
              <a:t>利用智能审核系统，精准高效识别各类场景涉政、色情、违禁、垃圾广告等违规内容，提前防御内容安全风险；</a:t>
            </a:r>
            <a:r>
              <a:rPr lang="zh-CN" altLang="zh-CN" sz="1200" kern="1200" dirty="0" smtClean="0">
                <a:solidFill>
                  <a:srgbClr val="FFFFFF"/>
                </a:solidFill>
                <a:latin typeface="+mj-ea"/>
                <a:ea typeface="微软雅黑" panose="020B0503020204020204" charset="-122"/>
                <a:cs typeface="+mn-cs"/>
                <a:sym typeface="Arial" panose="020B0604020202020204" pitchFamily="34" charset="0"/>
              </a:rPr>
              <a:t>对通过智能审核的视频内容进行人工复审，将画面细节、语义语境等机器无法准确识别的方面作为关注重点，保障内容安全。</a:t>
            </a:r>
            <a:endParaRPr lang="zh-CN" altLang="zh-CN" sz="1200" kern="1200" dirty="0" smtClean="0">
              <a:solidFill>
                <a:srgbClr val="FFFFFF"/>
              </a:solidFill>
              <a:latin typeface="+mj-ea"/>
              <a:ea typeface="微软雅黑" panose="020B0503020204020204" charset="-122"/>
              <a:cs typeface="+mn-cs"/>
              <a:sym typeface="Arial" panose="020B0604020202020204" pitchFamily="34" charset="0"/>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u="none" strike="noStrike" kern="1200" dirty="0" smtClean="0">
                <a:solidFill>
                  <a:schemeClr val="tx1"/>
                </a:solidFill>
                <a:effectLst/>
                <a:latin typeface="+mn-lt"/>
                <a:ea typeface="微软雅黑" panose="020B0503020204020204" charset="-122"/>
                <a:cs typeface="+mn-cs"/>
              </a:rPr>
              <a:t>5G</a:t>
            </a:r>
            <a:r>
              <a:rPr lang="zh-CN" altLang="en-US" sz="1200" b="0" i="0" u="none" strike="noStrike" kern="1200" dirty="0" smtClean="0">
                <a:solidFill>
                  <a:schemeClr val="tx1"/>
                </a:solidFill>
                <a:effectLst/>
                <a:latin typeface="+mn-lt"/>
                <a:ea typeface="微软雅黑" panose="020B0503020204020204" charset="-122"/>
                <a:cs typeface="+mn-cs"/>
              </a:rPr>
              <a:t>网络的加入，使得数据的获取速度、种类、维度和颗粒度都将出现根本性变化。其对数据安全的需求也将上升到一个新的高度。大数据所含信息量较高，虽然相对价值密度较低，但是对它里面所蕴藏的潜在信息，随着快速处理和分析提取技术的发展，可以快速捕捉到有价值的信息以提供参考决策。华数目前已经初步建成大数据平台的安全防护体系，</a:t>
            </a:r>
            <a:r>
              <a:rPr lang="en-US" altLang="zh-CN" sz="1200" b="0" i="0" u="none" strike="noStrike" kern="1200" dirty="0" smtClean="0">
                <a:solidFill>
                  <a:schemeClr val="tx1"/>
                </a:solidFill>
                <a:effectLst/>
                <a:latin typeface="+mn-lt"/>
                <a:ea typeface="微软雅黑" panose="020B0503020204020204" charset="-122"/>
                <a:cs typeface="+mn-cs"/>
              </a:rPr>
              <a:t>5G+</a:t>
            </a:r>
            <a:r>
              <a:rPr lang="zh-CN" altLang="en-US" sz="1200" b="0" i="0" u="none" strike="noStrike" kern="1200" dirty="0" smtClean="0">
                <a:solidFill>
                  <a:schemeClr val="tx1"/>
                </a:solidFill>
                <a:effectLst/>
                <a:latin typeface="+mn-lt"/>
                <a:ea typeface="微软雅黑" panose="020B0503020204020204" charset="-122"/>
                <a:cs typeface="+mn-cs"/>
              </a:rPr>
              <a:t>大数据在掀起新一轮生产率提高的浪潮的同时，也对该安全防护体系提出了全新的挑战。</a:t>
            </a:r>
            <a:endParaRPr lang="en-US" altLang="zh-CN" sz="1200" b="0" i="0" u="none" strike="noStrike" kern="1200" dirty="0" smtClean="0">
              <a:solidFill>
                <a:schemeClr val="tx1"/>
              </a:solidFill>
              <a:effectLst/>
              <a:latin typeface="+mn-lt"/>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多年来，华数构建了大量的媒体类应用系统，并在华数</a:t>
            </a:r>
            <a:r>
              <a:rPr lang="zh-CN" altLang="en-US" sz="1200" b="0"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网络和信息安全工程整体框架内</a:t>
            </a:r>
            <a:r>
              <a:rPr lang="zh-CN" altLang="en-US" dirty="0" smtClean="0"/>
              <a:t>为各应用系统配置了多样化的安全策略和丰富的安全设施。</a:t>
            </a:r>
            <a:r>
              <a:rPr lang="en-US" altLang="zh-CN" dirty="0" smtClean="0"/>
              <a:t>5G</a:t>
            </a:r>
            <a:r>
              <a:rPr lang="zh-CN" altLang="en-US" dirty="0" smtClean="0"/>
              <a:t>时代，新媒体、富媒体和融媒体类应用爆发式增长，各应用系统进一步呈现开放、融合的趋势。华数基于多年媒体应用系统的建设运维实践经验，结合对</a:t>
            </a:r>
            <a:r>
              <a:rPr lang="en-US" altLang="zh-CN" dirty="0" smtClean="0"/>
              <a:t>5G</a:t>
            </a:r>
            <a:r>
              <a:rPr lang="zh-CN" altLang="en-US" dirty="0" smtClean="0"/>
              <a:t>技术的理解，提出构建既</a:t>
            </a:r>
            <a:r>
              <a:rPr lang="zh-CN" altLang="zh-CN" sz="1200" dirty="0" smtClean="0">
                <a:latin typeface="微软雅黑" panose="020B0503020204020204" charset="-122"/>
              </a:rPr>
              <a:t>满足省市区县三级安全播出保障要求、满足省市广电部门信源使用需求</a:t>
            </a:r>
            <a:r>
              <a:rPr lang="zh-CN" altLang="en-US" sz="1200" dirty="0" smtClean="0">
                <a:latin typeface="微软雅黑" panose="020B0503020204020204" charset="-122"/>
              </a:rPr>
              <a:t>、又</a:t>
            </a:r>
            <a:r>
              <a:rPr lang="zh-CN" altLang="zh-CN" sz="1200" dirty="0" smtClean="0">
                <a:latin typeface="微软雅黑" panose="020B0503020204020204" charset="-122"/>
              </a:rPr>
              <a:t>满足</a:t>
            </a:r>
            <a:r>
              <a:rPr lang="zh-CN" altLang="en-US" sz="1200" dirty="0" smtClean="0">
                <a:latin typeface="微软雅黑" panose="020B0503020204020204" charset="-122"/>
              </a:rPr>
              <a:t>新媒体和</a:t>
            </a:r>
            <a:r>
              <a:rPr lang="zh-CN" altLang="zh-CN" sz="1200" dirty="0" smtClean="0">
                <a:latin typeface="微软雅黑" panose="020B0503020204020204" charset="-122"/>
              </a:rPr>
              <a:t>融媒体业务发展需求</a:t>
            </a:r>
            <a:r>
              <a:rPr lang="zh-CN" altLang="en-US" sz="1200" dirty="0" smtClean="0">
                <a:latin typeface="微软雅黑" panose="020B0503020204020204" charset="-122"/>
              </a:rPr>
              <a:t>的，高安全性的数字电视和新媒体技术体系</a:t>
            </a:r>
            <a:r>
              <a:rPr lang="zh-CN" altLang="zh-CN" sz="1200" dirty="0" smtClean="0">
                <a:latin typeface="微软雅黑" panose="020B0503020204020204" charset="-122"/>
              </a:rPr>
              <a:t>。</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kern="1200" dirty="0" smtClean="0">
                <a:solidFill>
                  <a:schemeClr val="tx1"/>
                </a:solidFill>
                <a:latin typeface="+mn-lt"/>
                <a:ea typeface="微软雅黑" panose="020B0503020204020204" charset="-122"/>
                <a:cs typeface="+mn-cs"/>
              </a:rPr>
              <a:t>应急广播系统是由广电承建的重要的战略信息基础设施，是国家应急管理和响应体系的重要组成部分。</a:t>
            </a:r>
            <a:r>
              <a:rPr lang="en-US" altLang="zh-CN" sz="1200" kern="1200" dirty="0" smtClean="0">
                <a:solidFill>
                  <a:schemeClr val="tx1"/>
                </a:solidFill>
                <a:latin typeface="+mn-lt"/>
                <a:ea typeface="微软雅黑" panose="020B0503020204020204" charset="-122"/>
                <a:cs typeface="+mn-cs"/>
              </a:rPr>
              <a:t>5G</a:t>
            </a:r>
            <a:r>
              <a:rPr lang="zh-CN" altLang="en-US" sz="1200" kern="1200" dirty="0" smtClean="0">
                <a:solidFill>
                  <a:schemeClr val="tx1"/>
                </a:solidFill>
                <a:latin typeface="+mn-lt"/>
                <a:ea typeface="微软雅黑" panose="020B0503020204020204" charset="-122"/>
                <a:cs typeface="+mn-cs"/>
              </a:rPr>
              <a:t>技术的到来，为应急广播系统带来了可靠、安全、广覆盖、高性能的新传输通道。未来华数将</a:t>
            </a:r>
            <a:r>
              <a:rPr lang="zh-CN" altLang="zh-CN" sz="1200" kern="1200" dirty="0" smtClean="0">
                <a:solidFill>
                  <a:schemeClr val="tx1"/>
                </a:solidFill>
                <a:latin typeface="+mn-lt"/>
                <a:ea typeface="微软雅黑" panose="020B0503020204020204" charset="-122"/>
                <a:cs typeface="+mn-cs"/>
              </a:rPr>
              <a:t>在全国应急广播管理体系总体框架下，遵循“统一联动、分级建设、安全可靠、快速高效、平战结合”的基本原则，充分利用广播电视发布的权威性</a:t>
            </a:r>
            <a:r>
              <a:rPr lang="zh-CN" altLang="en-US" sz="1200" kern="1200" dirty="0" smtClean="0">
                <a:solidFill>
                  <a:schemeClr val="tx1"/>
                </a:solidFill>
                <a:latin typeface="+mn-lt"/>
                <a:ea typeface="微软雅黑" panose="020B0503020204020204" charset="-122"/>
                <a:cs typeface="+mn-cs"/>
              </a:rPr>
              <a:t>和广电</a:t>
            </a:r>
            <a:r>
              <a:rPr lang="en-US" altLang="zh-CN" sz="1200" kern="1200" dirty="0" smtClean="0">
                <a:solidFill>
                  <a:schemeClr val="tx1"/>
                </a:solidFill>
                <a:latin typeface="+mn-lt"/>
                <a:ea typeface="微软雅黑" panose="020B0503020204020204" charset="-122"/>
                <a:cs typeface="+mn-cs"/>
              </a:rPr>
              <a:t>5G</a:t>
            </a:r>
            <a:r>
              <a:rPr lang="zh-CN" altLang="en-US" sz="1200" kern="1200" dirty="0" smtClean="0">
                <a:solidFill>
                  <a:schemeClr val="tx1"/>
                </a:solidFill>
                <a:latin typeface="+mn-lt"/>
                <a:ea typeface="微软雅黑" panose="020B0503020204020204" charset="-122"/>
                <a:cs typeface="+mn-cs"/>
              </a:rPr>
              <a:t>网络安全可靠的特点</a:t>
            </a:r>
            <a:r>
              <a:rPr lang="zh-CN" altLang="zh-CN" sz="1200" kern="1200" dirty="0" smtClean="0">
                <a:solidFill>
                  <a:schemeClr val="tx1"/>
                </a:solidFill>
                <a:latin typeface="+mn-lt"/>
                <a:ea typeface="微软雅黑" panose="020B0503020204020204" charset="-122"/>
                <a:cs typeface="+mn-cs"/>
              </a:rPr>
              <a:t>，建设符合杭州市实际</a:t>
            </a:r>
            <a:r>
              <a:rPr lang="zh-CN" altLang="en-US" sz="1200" kern="1200" dirty="0" smtClean="0">
                <a:solidFill>
                  <a:schemeClr val="tx1"/>
                </a:solidFill>
                <a:latin typeface="+mn-lt"/>
                <a:ea typeface="微软雅黑" panose="020B0503020204020204" charset="-122"/>
                <a:cs typeface="+mn-cs"/>
              </a:rPr>
              <a:t>情况</a:t>
            </a:r>
            <a:r>
              <a:rPr lang="zh-CN" altLang="zh-CN" sz="1200" kern="1200" dirty="0" smtClean="0">
                <a:solidFill>
                  <a:schemeClr val="tx1"/>
                </a:solidFill>
                <a:latin typeface="+mn-lt"/>
                <a:ea typeface="微软雅黑" panose="020B0503020204020204" charset="-122"/>
                <a:cs typeface="+mn-cs"/>
              </a:rPr>
              <a:t>的应急广播体系，创造社会价值。</a:t>
            </a:r>
            <a:endParaRPr lang="zh-CN" altLang="zh-CN" sz="1200" kern="1200" dirty="0" smtClean="0">
              <a:solidFill>
                <a:schemeClr val="tx1"/>
              </a:solidFill>
              <a:latin typeface="+mn-lt"/>
              <a:ea typeface="微软雅黑" panose="020B050302020402020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latin typeface="Arial" panose="020B0604020202020204" pitchFamily="34" charset="0"/>
                <a:ea typeface="宋体" panose="02010600030101010101" pitchFamily="2" charset="-122"/>
                <a:cs typeface="+mn-cs"/>
              </a:rPr>
              <a:t>华数</a:t>
            </a:r>
            <a:r>
              <a:rPr lang="zh-CN" altLang="en-US" sz="1200" kern="1200" dirty="0" smtClean="0">
                <a:solidFill>
                  <a:schemeClr val="tx1"/>
                </a:solidFill>
                <a:latin typeface="Arial" panose="020B0604020202020204" pitchFamily="34" charset="0"/>
                <a:ea typeface="宋体" panose="02010600030101010101" pitchFamily="2" charset="-122"/>
                <a:cs typeface="+mn-cs"/>
              </a:rPr>
              <a:t>未来将进密契合工业互联网、能源互联网、农业物联网等的行业应用需求，发掘</a:t>
            </a:r>
            <a:r>
              <a:rPr lang="en-US" altLang="zh-CN" sz="1200" kern="1200" dirty="0" smtClean="0">
                <a:solidFill>
                  <a:schemeClr val="tx1"/>
                </a:solidFill>
                <a:latin typeface="Arial" panose="020B0604020202020204" pitchFamily="34" charset="0"/>
                <a:ea typeface="宋体" panose="02010600030101010101" pitchFamily="2" charset="-122"/>
                <a:cs typeface="+mn-cs"/>
              </a:rPr>
              <a:t>5G</a:t>
            </a:r>
            <a:r>
              <a:rPr lang="zh-CN" altLang="en-US" sz="1200" kern="1200" dirty="0" smtClean="0">
                <a:solidFill>
                  <a:schemeClr val="tx1"/>
                </a:solidFill>
                <a:latin typeface="Arial" panose="020B0604020202020204" pitchFamily="34" charset="0"/>
                <a:ea typeface="宋体" panose="02010600030101010101" pitchFamily="2" charset="-122"/>
                <a:cs typeface="+mn-cs"/>
              </a:rPr>
              <a:t>技术带来的</a:t>
            </a:r>
            <a:r>
              <a:rPr lang="en-US" altLang="zh-CN" sz="1200" kern="1200" dirty="0" err="1" smtClean="0">
                <a:solidFill>
                  <a:schemeClr val="tx1"/>
                </a:solidFill>
                <a:latin typeface="Arial" panose="020B0604020202020204" pitchFamily="34" charset="0"/>
                <a:ea typeface="宋体" panose="02010600030101010101" pitchFamily="2" charset="-122"/>
                <a:cs typeface="+mn-cs"/>
              </a:rPr>
              <a:t>mMTC</a:t>
            </a:r>
            <a:r>
              <a:rPr lang="zh-CN" altLang="en-US" sz="1200" kern="1200" dirty="0" smtClean="0">
                <a:solidFill>
                  <a:schemeClr val="tx1"/>
                </a:solidFill>
                <a:latin typeface="Arial" panose="020B0604020202020204" pitchFamily="34" charset="0"/>
                <a:ea typeface="宋体" panose="02010600030101010101" pitchFamily="2" charset="-122"/>
                <a:cs typeface="+mn-cs"/>
              </a:rPr>
              <a:t>和</a:t>
            </a:r>
            <a:r>
              <a:rPr lang="en-US" altLang="zh-CN" sz="1200" kern="1200" dirty="0" err="1" smtClean="0">
                <a:solidFill>
                  <a:schemeClr val="tx1"/>
                </a:solidFill>
                <a:latin typeface="Arial" panose="020B0604020202020204" pitchFamily="34" charset="0"/>
                <a:ea typeface="宋体" panose="02010600030101010101" pitchFamily="2" charset="-122"/>
                <a:cs typeface="+mn-cs"/>
              </a:rPr>
              <a:t>uRLLC</a:t>
            </a:r>
            <a:r>
              <a:rPr lang="zh-CN" altLang="en-US" sz="1200" kern="1200" dirty="0" smtClean="0">
                <a:solidFill>
                  <a:schemeClr val="tx1"/>
                </a:solidFill>
                <a:latin typeface="Arial" panose="020B0604020202020204" pitchFamily="34" charset="0"/>
                <a:ea typeface="宋体" panose="02010600030101010101" pitchFamily="2" charset="-122"/>
                <a:cs typeface="+mn-cs"/>
              </a:rPr>
              <a:t>两大业务场景的功能和特点，利用已具备的信息基础设施，充分发挥广电网络安全、可信、可靠的优势，构建广覆盖、低时延、连接可靠、数据安全、灵活多样的广电</a:t>
            </a:r>
            <a:r>
              <a:rPr lang="en-US" altLang="zh-CN" sz="1200" kern="1200" dirty="0" smtClean="0">
                <a:solidFill>
                  <a:schemeClr val="tx1"/>
                </a:solidFill>
                <a:latin typeface="Arial" panose="020B0604020202020204" pitchFamily="34" charset="0"/>
                <a:ea typeface="宋体" panose="02010600030101010101" pitchFamily="2" charset="-122"/>
                <a:cs typeface="+mn-cs"/>
              </a:rPr>
              <a:t>5G</a:t>
            </a:r>
            <a:r>
              <a:rPr lang="zh-CN" altLang="en-US" sz="1200" kern="1200" dirty="0" smtClean="0">
                <a:solidFill>
                  <a:schemeClr val="tx1"/>
                </a:solidFill>
                <a:latin typeface="Arial" panose="020B0604020202020204" pitchFamily="34" charset="0"/>
                <a:ea typeface="宋体" panose="02010600030101010101" pitchFamily="2" charset="-122"/>
                <a:cs typeface="+mn-cs"/>
              </a:rPr>
              <a:t>物联网</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latin typeface="Arial" panose="020B0604020202020204" pitchFamily="34" charset="0"/>
                <a:ea typeface="宋体" panose="02010600030101010101" pitchFamily="2" charset="-122"/>
                <a:cs typeface="+mn-cs"/>
              </a:rPr>
              <a:t>华数在</a:t>
            </a:r>
            <a:r>
              <a:rPr lang="en-US" altLang="zh-CN" sz="1200" kern="1200" dirty="0" smtClean="0">
                <a:solidFill>
                  <a:schemeClr val="tx1"/>
                </a:solidFill>
                <a:latin typeface="Arial" panose="020B0604020202020204" pitchFamily="34" charset="0"/>
                <a:ea typeface="宋体" panose="02010600030101010101" pitchFamily="2" charset="-122"/>
                <a:cs typeface="+mn-cs"/>
              </a:rPr>
              <a:t>2018</a:t>
            </a:r>
            <a:r>
              <a:rPr lang="zh-CN" altLang="zh-CN" sz="1200" kern="1200" dirty="0" smtClean="0">
                <a:solidFill>
                  <a:schemeClr val="tx1"/>
                </a:solidFill>
                <a:latin typeface="Arial" panose="020B0604020202020204" pitchFamily="34" charset="0"/>
                <a:ea typeface="宋体" panose="02010600030101010101" pitchFamily="2" charset="-122"/>
                <a:cs typeface="+mn-cs"/>
              </a:rPr>
              <a:t>年启动了为期</a:t>
            </a:r>
            <a:r>
              <a:rPr lang="en-US" altLang="zh-CN" sz="1200" kern="1200" dirty="0" smtClean="0">
                <a:solidFill>
                  <a:schemeClr val="tx1"/>
                </a:solidFill>
                <a:latin typeface="Arial" panose="020B0604020202020204" pitchFamily="34" charset="0"/>
                <a:ea typeface="宋体" panose="02010600030101010101" pitchFamily="2" charset="-122"/>
                <a:cs typeface="+mn-cs"/>
              </a:rPr>
              <a:t>3</a:t>
            </a:r>
            <a:r>
              <a:rPr lang="zh-CN" altLang="zh-CN" sz="1200" kern="1200" dirty="0" smtClean="0">
                <a:solidFill>
                  <a:schemeClr val="tx1"/>
                </a:solidFill>
                <a:latin typeface="Arial" panose="020B0604020202020204" pitchFamily="34" charset="0"/>
                <a:ea typeface="宋体" panose="02010600030101010101" pitchFamily="2" charset="-122"/>
                <a:cs typeface="+mn-cs"/>
              </a:rPr>
              <a:t>年的全市电子政务网提升改造工作，</a:t>
            </a:r>
            <a:r>
              <a:rPr lang="zh-CN" altLang="en-US" sz="1200" kern="1200" dirty="0" smtClean="0">
                <a:solidFill>
                  <a:schemeClr val="tx1"/>
                </a:solidFill>
                <a:latin typeface="Arial" panose="020B0604020202020204" pitchFamily="34" charset="0"/>
                <a:ea typeface="宋体" panose="02010600030101010101" pitchFamily="2" charset="-122"/>
                <a:cs typeface="+mn-cs"/>
              </a:rPr>
              <a:t>结合光纤传输网络、</a:t>
            </a:r>
            <a:r>
              <a:rPr lang="en-US" altLang="zh-CN" sz="1200" kern="1200" dirty="0" smtClean="0">
                <a:solidFill>
                  <a:schemeClr val="tx1"/>
                </a:solidFill>
                <a:latin typeface="Arial" panose="020B0604020202020204" pitchFamily="34" charset="0"/>
                <a:ea typeface="宋体" panose="02010600030101010101" pitchFamily="2" charset="-122"/>
                <a:cs typeface="+mn-cs"/>
              </a:rPr>
              <a:t>5G</a:t>
            </a:r>
            <a:r>
              <a:rPr lang="zh-CN" altLang="en-US" sz="1200" kern="1200" dirty="0" smtClean="0">
                <a:solidFill>
                  <a:schemeClr val="tx1"/>
                </a:solidFill>
                <a:latin typeface="Arial" panose="020B0604020202020204" pitchFamily="34" charset="0"/>
                <a:ea typeface="宋体" panose="02010600030101010101" pitchFamily="2" charset="-122"/>
                <a:cs typeface="+mn-cs"/>
              </a:rPr>
              <a:t>网络、大数据和人工智能等先进技术，</a:t>
            </a:r>
            <a:r>
              <a:rPr lang="zh-CN" altLang="zh-CN" sz="1200" kern="1200" dirty="0" smtClean="0">
                <a:solidFill>
                  <a:schemeClr val="tx1"/>
                </a:solidFill>
                <a:latin typeface="Arial" panose="020B0604020202020204" pitchFamily="34" charset="0"/>
                <a:ea typeface="宋体" panose="02010600030101010101" pitchFamily="2" charset="-122"/>
                <a:cs typeface="+mn-cs"/>
              </a:rPr>
              <a:t>进一步优化完善政务网的网络结构，从稳定性、先进性、可靠性、安全性等几个方面满足“雪亮工程”、“最多跑一次”、“四个平台”、“城市大脑”、“政务云”等省市重点工程的保障要求。</a:t>
            </a:r>
            <a:endParaRPr lang="zh-CN" altLang="zh-CN" sz="1200" kern="1200" dirty="0" smtClean="0">
              <a:solidFill>
                <a:schemeClr val="tx1"/>
              </a:solidFill>
              <a:latin typeface="Arial" panose="020B0604020202020204" pitchFamily="34" charset="0"/>
              <a:ea typeface="宋体" panose="02010600030101010101"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更新数据</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52A6A6D-14F1-4170-A5EC-B04676DC136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更新数据</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52A6A6D-14F1-4170-A5EC-B04676DC136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更新数据</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52A6A6D-14F1-4170-A5EC-B04676DC136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algn="l" rtl="0" eaLnBrk="0" fontAlgn="base" hangingPunct="0">
              <a:spcBef>
                <a:spcPct val="30000"/>
              </a:spcBef>
              <a:spcAft>
                <a:spcPct val="0"/>
              </a:spcAft>
              <a:buFont typeface="Wingdings" panose="05000000000000000000" pitchFamily="2" charset="2"/>
              <a:buChar char="p"/>
            </a:pPr>
            <a:r>
              <a:rPr lang="en-US" altLang="zh-CN" sz="1200" kern="1200" baseline="0" dirty="0" smtClean="0">
                <a:solidFill>
                  <a:schemeClr val="tx1"/>
                </a:solidFill>
                <a:latin typeface="+mn-lt"/>
                <a:ea typeface="微软雅黑" panose="020B0503020204020204" charset="-122"/>
                <a:cs typeface="等线" panose="02010600030101010101" charset="-122"/>
              </a:rPr>
              <a:t>5G</a:t>
            </a:r>
            <a:r>
              <a:rPr lang="zh-CN" altLang="en-US" sz="1200" kern="1200" baseline="0" dirty="0" smtClean="0">
                <a:solidFill>
                  <a:schemeClr val="tx1"/>
                </a:solidFill>
                <a:latin typeface="+mn-lt"/>
                <a:ea typeface="微软雅黑" panose="020B0503020204020204" charset="-122"/>
                <a:cs typeface="等线" panose="02010600030101010101" charset="-122"/>
              </a:rPr>
              <a:t>网络承载的业务和应用场景高度定制化和多元化 ，每一种业务和应用场景都有不同安全级别的安全需求，因此</a:t>
            </a: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网络必须能在统一的安全架构下灵活进行按需的弹性扩展，以满足高度定制化的安全需求</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Char char="p"/>
            </a:pP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网络的开放性，使用户隐私信息从封闭的平台转移到开放的平台上，同时，</a:t>
            </a: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网络是一个异构的网络，使用多种接入技术，用户数据会多次穿越各种接入网络，大幅度增加了隐私暴露风险，因此</a:t>
            </a: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网络有了更高的用户隐私保护需求。</a:t>
            </a:r>
            <a:endParaRPr lang="zh-CN" altLang="en-US" sz="1200" kern="1200" baseline="0" dirty="0" smtClean="0">
              <a:solidFill>
                <a:schemeClr val="tx1"/>
              </a:solidFill>
              <a:latin typeface="+mn-lt"/>
              <a:ea typeface="微软雅黑" panose="020B0503020204020204" charset="-122"/>
              <a:cs typeface="等线" panose="02010600030101010101" charset="-122"/>
            </a:endParaRPr>
          </a:p>
          <a:p>
            <a:pPr>
              <a:buFont typeface="Wingdings" panose="05000000000000000000" pitchFamily="2" charset="2"/>
              <a:buChar char="p"/>
            </a:pPr>
            <a:r>
              <a:rPr lang="en-US" altLang="zh-CN" sz="1200" kern="1200" baseline="0" dirty="0" err="1" smtClean="0">
                <a:solidFill>
                  <a:schemeClr val="tx1"/>
                </a:solidFill>
                <a:latin typeface="+mn-lt"/>
                <a:ea typeface="微软雅黑" panose="020B0503020204020204" charset="-122"/>
                <a:cs typeface="等线" panose="02010600030101010101" charset="-122"/>
              </a:rPr>
              <a:t>eMBB</a:t>
            </a:r>
            <a:r>
              <a:rPr lang="zh-CN" altLang="en-US" sz="1200" kern="1200" baseline="0" dirty="0" smtClean="0">
                <a:solidFill>
                  <a:schemeClr val="tx1"/>
                </a:solidFill>
                <a:latin typeface="+mn-lt"/>
                <a:ea typeface="微软雅黑" panose="020B0503020204020204" charset="-122"/>
                <a:cs typeface="等线" panose="02010600030101010101" charset="-122"/>
              </a:rPr>
              <a:t>场景下的超大流量对现有网络中部署的防火墙、入侵检测系统等安全设备在流量检测、分析计算、数据存储等方面的性能和能力提出挑战。</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Char char="p"/>
            </a:pPr>
            <a:r>
              <a:rPr lang="en-US" altLang="zh-CN" sz="1200" kern="1200" baseline="0" dirty="0" err="1" smtClean="0">
                <a:solidFill>
                  <a:schemeClr val="tx1"/>
                </a:solidFill>
                <a:latin typeface="+mn-lt"/>
                <a:ea typeface="微软雅黑" panose="020B0503020204020204" charset="-122"/>
                <a:cs typeface="等线" panose="02010600030101010101" charset="-122"/>
              </a:rPr>
              <a:t>uRLLC</a:t>
            </a:r>
            <a:r>
              <a:rPr lang="zh-CN" altLang="en-US" sz="1200" kern="1200" baseline="0" dirty="0" smtClean="0">
                <a:solidFill>
                  <a:schemeClr val="tx1"/>
                </a:solidFill>
                <a:latin typeface="+mn-lt"/>
                <a:ea typeface="微软雅黑" panose="020B0503020204020204" charset="-122"/>
                <a:cs typeface="等线" panose="02010600030101010101" charset="-122"/>
              </a:rPr>
              <a:t>场景下的低时延需求造成复杂的安全机制部署受限，需要对业务接入过程身份认证的时延、数据传输安全保护带来的时延，终端移动过程由于上下文切换带来的时延、以及数据在网络节点中加解密处理带来的时延等各环节进行优化</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Char char="p"/>
            </a:pPr>
            <a:r>
              <a:rPr lang="en-US" altLang="zh-CN" sz="1200" kern="1200" baseline="0" dirty="0" err="1" smtClean="0">
                <a:solidFill>
                  <a:schemeClr val="tx1"/>
                </a:solidFill>
                <a:latin typeface="+mn-lt"/>
                <a:ea typeface="微软雅黑" panose="020B0503020204020204" charset="-122"/>
                <a:cs typeface="等线" panose="02010600030101010101" charset="-122"/>
              </a:rPr>
              <a:t>mMTC</a:t>
            </a:r>
            <a:r>
              <a:rPr lang="zh-CN" altLang="en-US" sz="1200" kern="1200" baseline="0" dirty="0" smtClean="0">
                <a:solidFill>
                  <a:schemeClr val="tx1"/>
                </a:solidFill>
                <a:latin typeface="+mn-lt"/>
                <a:ea typeface="微软雅黑" panose="020B0503020204020204" charset="-122"/>
                <a:cs typeface="等线" panose="02010600030101010101" charset="-122"/>
              </a:rPr>
              <a:t>场景下的海量多样化终端，大多计算和存储资源有限，难以部署复杂的安全策略。而由于暴露在外的终端数量众多，又极易受到攻击。因此迫切需要轻量级的安全算法、简单高效的安全协议等新安全技术。</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endParaRPr lang="zh-CN" altLang="en-US" dirty="0" smtClean="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a:buFont typeface="Wingdings" panose="05000000000000000000" pitchFamily="2" charset="2"/>
              <a:buChar char="Ø"/>
            </a:pP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网络的虚拟化特点，改变了传统网络中功能网元的保护很大程度上依赖于对物理设备的安全隔离的现状，原先认为安全的物理环境将变得不安全，实现虚拟化平台的可管可控的安全性要求成为</a:t>
            </a: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安全的一个重要组成部分。</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buFont typeface="Wingdings" panose="05000000000000000000" pitchFamily="2" charset="2"/>
              <a:buChar char="Ø"/>
            </a:pPr>
            <a:r>
              <a:rPr lang="en-US" altLang="zh-CN" sz="1200" kern="1200" baseline="0" dirty="0" smtClean="0">
                <a:solidFill>
                  <a:schemeClr val="tx1"/>
                </a:solidFill>
                <a:latin typeface="+mn-lt"/>
                <a:ea typeface="微软雅黑" panose="020B0503020204020204" charset="-122"/>
                <a:cs typeface="等线" panose="02010600030101010101" charset="-122"/>
              </a:rPr>
              <a:t>5G</a:t>
            </a:r>
            <a:r>
              <a:rPr lang="zh-CN" altLang="en-US" sz="1200" kern="1200" baseline="0" dirty="0" smtClean="0">
                <a:solidFill>
                  <a:schemeClr val="tx1"/>
                </a:solidFill>
                <a:latin typeface="+mn-lt"/>
                <a:ea typeface="微软雅黑" panose="020B0503020204020204" charset="-122"/>
                <a:cs typeface="等线" panose="02010600030101010101" charset="-122"/>
              </a:rPr>
              <a:t>网络引入了网络切片，可以为完全不同的业务场景提供端到端的服务质量保证。但同时也引入了切片之间的安全隔离，以及虚拟网络的安全部署和安全管理等新的风险。需要考虑使用云化、虚拟化隔离措施，实现精准、灵活的切片隔离，同时要做好网络切片运维和运营安全的管理，确保相应的技术措施得到落实。</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buFont typeface="Wingdings" panose="05000000000000000000" pitchFamily="2" charset="2"/>
              <a:buChar char="Ø"/>
            </a:pP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网络的主要网元都可以通过能力开放接口将网络服务能力进行开放</a:t>
            </a:r>
            <a:r>
              <a:rPr lang="en-US" altLang="zh-CN" sz="1200" kern="1200" baseline="0" dirty="0" smtClean="0">
                <a:solidFill>
                  <a:schemeClr val="tx1"/>
                </a:solidFill>
                <a:latin typeface="+mn-lt"/>
                <a:ea typeface="微软雅黑" panose="020B0503020204020204" charset="-122"/>
                <a:cs typeface="等线" panose="02010600030101010101" charset="-122"/>
              </a:rPr>
              <a:t>.</a:t>
            </a:r>
            <a:r>
              <a:rPr lang="zh-CN" altLang="en-US" sz="1200" kern="1200" baseline="0" dirty="0" smtClean="0">
                <a:solidFill>
                  <a:schemeClr val="tx1"/>
                </a:solidFill>
                <a:latin typeface="+mn-lt"/>
                <a:ea typeface="微软雅黑" panose="020B0503020204020204" charset="-122"/>
                <a:cs typeface="等线" panose="02010600030101010101" charset="-122"/>
              </a:rPr>
              <a:t>如何加强网络开放接口安全防护能力，防止互联网上的攻击者从开放接口渗透入运营商网络，以及如何加强运营商网络用户数据、网络数据和业务数据的保护，都是需要重点解决的安全问题。</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buFont typeface="Wingdings" panose="05000000000000000000" pitchFamily="2" charset="2"/>
              <a:buChar char="Ø"/>
            </a:pPr>
            <a:r>
              <a:rPr lang="zh-CN" altLang="en-US" sz="1200" kern="1200" baseline="0" dirty="0" smtClean="0">
                <a:solidFill>
                  <a:schemeClr val="tx1"/>
                </a:solidFill>
                <a:latin typeface="+mn-lt"/>
                <a:ea typeface="微软雅黑" panose="020B0503020204020204" charset="-122"/>
                <a:cs typeface="等线" panose="02010600030101010101" charset="-122"/>
              </a:rPr>
              <a:t>面向低时延业务场景，</a:t>
            </a:r>
            <a:r>
              <a:rPr lang="en-US" altLang="zh-CN" sz="1200" kern="1200" baseline="0" dirty="0" smtClean="0">
                <a:solidFill>
                  <a:schemeClr val="tx1"/>
                </a:solidFill>
                <a:latin typeface="+mn-lt"/>
                <a:ea typeface="微软雅黑" panose="020B0503020204020204" charset="-122"/>
                <a:cs typeface="等线" panose="02010600030101010101" charset="-122"/>
              </a:rPr>
              <a:t>5G </a:t>
            </a:r>
            <a:r>
              <a:rPr lang="zh-CN" altLang="en-US" sz="1200" kern="1200" baseline="0" dirty="0" smtClean="0">
                <a:solidFill>
                  <a:schemeClr val="tx1"/>
                </a:solidFill>
                <a:latin typeface="+mn-lt"/>
                <a:ea typeface="微软雅黑" panose="020B0503020204020204" charset="-122"/>
                <a:cs typeface="等线" panose="02010600030101010101" charset="-122"/>
              </a:rPr>
              <a:t>引入边缘计算功能</a:t>
            </a:r>
            <a:r>
              <a:rPr lang="en-US" altLang="zh-CN" sz="1200" kern="1200" baseline="0" dirty="0" smtClean="0">
                <a:solidFill>
                  <a:schemeClr val="tx1"/>
                </a:solidFill>
                <a:latin typeface="+mn-lt"/>
                <a:ea typeface="微软雅黑" panose="020B0503020204020204" charset="-122"/>
                <a:cs typeface="等线" panose="02010600030101010101" charset="-122"/>
              </a:rPr>
              <a:t>,</a:t>
            </a:r>
            <a:r>
              <a:rPr lang="zh-CN" altLang="en-US" sz="1200" kern="1200" baseline="0" dirty="0" smtClean="0">
                <a:solidFill>
                  <a:schemeClr val="tx1"/>
                </a:solidFill>
                <a:latin typeface="+mn-lt"/>
                <a:ea typeface="微软雅黑" panose="020B0503020204020204" charset="-122"/>
                <a:cs typeface="等线" panose="02010600030101010101" charset="-122"/>
              </a:rPr>
              <a:t>数据网关和业务使能设备可以根据业务需要在全网中灵活部署</a:t>
            </a:r>
            <a:r>
              <a:rPr lang="en-US" altLang="zh-CN" sz="1200" kern="1200" baseline="0" dirty="0" smtClean="0">
                <a:solidFill>
                  <a:schemeClr val="tx1"/>
                </a:solidFill>
                <a:latin typeface="+mn-lt"/>
                <a:ea typeface="微软雅黑" panose="020B0503020204020204" charset="-122"/>
                <a:cs typeface="等线" panose="02010600030101010101" charset="-122"/>
              </a:rPr>
              <a:t>.</a:t>
            </a:r>
            <a:r>
              <a:rPr lang="zh-CN" altLang="en-US" sz="1200" kern="1200" baseline="0" dirty="0" smtClean="0">
                <a:solidFill>
                  <a:schemeClr val="tx1"/>
                </a:solidFill>
                <a:latin typeface="+mn-lt"/>
                <a:ea typeface="微软雅黑" panose="020B0503020204020204" charset="-122"/>
                <a:cs typeface="等线" panose="02010600030101010101" charset="-122"/>
              </a:rPr>
              <a:t>相应的对</a:t>
            </a:r>
            <a:r>
              <a:rPr lang="en-US" altLang="zh-CN" sz="1200" kern="1200" baseline="0" dirty="0" smtClean="0">
                <a:solidFill>
                  <a:schemeClr val="tx1"/>
                </a:solidFill>
                <a:latin typeface="+mn-lt"/>
                <a:ea typeface="微软雅黑" panose="020B0503020204020204" charset="-122"/>
                <a:cs typeface="等线" panose="02010600030101010101" charset="-122"/>
              </a:rPr>
              <a:t>5G</a:t>
            </a:r>
            <a:r>
              <a:rPr lang="zh-CN" altLang="en-US" sz="1200" kern="1200" baseline="0" dirty="0" smtClean="0">
                <a:solidFill>
                  <a:schemeClr val="tx1"/>
                </a:solidFill>
                <a:latin typeface="+mn-lt"/>
                <a:ea typeface="微软雅黑" panose="020B0503020204020204" charset="-122"/>
                <a:cs typeface="等线" panose="02010600030101010101" charset="-122"/>
              </a:rPr>
              <a:t>网络的安全功能和能力也要进行下沉</a:t>
            </a:r>
            <a:r>
              <a:rPr lang="en-US" altLang="zh-CN" sz="1200" kern="1200" baseline="0" dirty="0" smtClean="0">
                <a:solidFill>
                  <a:schemeClr val="tx1"/>
                </a:solidFill>
                <a:latin typeface="+mn-lt"/>
                <a:ea typeface="微软雅黑" panose="020B0503020204020204" charset="-122"/>
                <a:cs typeface="等线" panose="02010600030101010101" charset="-122"/>
              </a:rPr>
              <a:t>,</a:t>
            </a:r>
            <a:r>
              <a:rPr lang="zh-CN" altLang="en-US" sz="1200" kern="1200" baseline="0" dirty="0" smtClean="0">
                <a:solidFill>
                  <a:schemeClr val="tx1"/>
                </a:solidFill>
                <a:latin typeface="+mn-lt"/>
                <a:ea typeface="微软雅黑" panose="020B0503020204020204" charset="-122"/>
                <a:cs typeface="等线" panose="02010600030101010101" charset="-122"/>
              </a:rPr>
              <a:t>这又是一个新的挑战</a:t>
            </a:r>
            <a:r>
              <a:rPr lang="en-US" altLang="zh-CN" sz="1200" kern="1200" baseline="0" dirty="0" smtClean="0">
                <a:solidFill>
                  <a:schemeClr val="tx1"/>
                </a:solidFill>
                <a:latin typeface="+mn-lt"/>
                <a:ea typeface="微软雅黑" panose="020B0503020204020204" charset="-122"/>
                <a:cs typeface="等线" panose="02010600030101010101" charset="-122"/>
              </a:rPr>
              <a:t>.</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latinLnBrk="0"/>
            <a:r>
              <a:rPr lang="zh-CN" altLang="en-US" sz="1200" b="0" i="0" u="none" strike="noStrike" kern="1200" dirty="0" smtClean="0">
                <a:solidFill>
                  <a:schemeClr val="tx1"/>
                </a:solidFill>
                <a:effectLst/>
                <a:latin typeface="+mn-lt"/>
                <a:ea typeface="微软雅黑" panose="020B0503020204020204" charset="-122"/>
                <a:cs typeface="+mn-cs"/>
              </a:rPr>
              <a:t>与运营商网络不同</a:t>
            </a:r>
            <a:r>
              <a:rPr lang="en-US" altLang="zh-CN" sz="1200" b="0" i="0" u="none" strike="noStrike" kern="1200" dirty="0" smtClean="0">
                <a:solidFill>
                  <a:schemeClr val="tx1"/>
                </a:solidFill>
                <a:effectLst/>
                <a:latin typeface="+mn-lt"/>
                <a:ea typeface="微软雅黑" panose="020B0503020204020204" charset="-122"/>
                <a:cs typeface="+mn-cs"/>
              </a:rPr>
              <a:t>,</a:t>
            </a:r>
            <a:r>
              <a:rPr lang="zh-CN" altLang="en-US" sz="1200" b="0" i="0" u="none" strike="noStrike" kern="1200" dirty="0" smtClean="0">
                <a:solidFill>
                  <a:schemeClr val="tx1"/>
                </a:solidFill>
                <a:effectLst/>
                <a:latin typeface="+mn-lt"/>
                <a:ea typeface="微软雅黑" panose="020B0503020204020204" charset="-122"/>
                <a:cs typeface="+mn-cs"/>
              </a:rPr>
              <a:t>广电网络具有非常鲜明的行业特殊性</a:t>
            </a:r>
            <a:r>
              <a:rPr lang="en-US" altLang="zh-CN" sz="1200" b="0" i="0" u="none" strike="noStrike" kern="1200" dirty="0" smtClean="0">
                <a:solidFill>
                  <a:schemeClr val="tx1"/>
                </a:solidFill>
                <a:effectLst/>
                <a:latin typeface="+mn-lt"/>
                <a:ea typeface="微软雅黑" panose="020B0503020204020204" charset="-122"/>
                <a:cs typeface="+mn-cs"/>
              </a:rPr>
              <a:t>.</a:t>
            </a:r>
            <a:r>
              <a:rPr lang="zh-CN" altLang="en-US" sz="1200" b="0" i="0" u="none" strike="noStrike" kern="1200" dirty="0" smtClean="0">
                <a:solidFill>
                  <a:schemeClr val="tx1"/>
                </a:solidFill>
                <a:effectLst/>
                <a:latin typeface="+mn-lt"/>
                <a:ea typeface="微软雅黑" panose="020B0503020204020204" charset="-122"/>
                <a:cs typeface="+mn-cs"/>
              </a:rPr>
              <a:t>因此从三网融合到近年的广电</a:t>
            </a:r>
            <a:r>
              <a:rPr lang="en-US" altLang="zh-CN" sz="1200" b="0" i="0" u="none" strike="noStrike" kern="1200" dirty="0" smtClean="0">
                <a:solidFill>
                  <a:schemeClr val="tx1"/>
                </a:solidFill>
                <a:effectLst/>
                <a:latin typeface="+mn-lt"/>
                <a:ea typeface="微软雅黑" panose="020B0503020204020204" charset="-122"/>
                <a:cs typeface="+mn-cs"/>
              </a:rPr>
              <a:t>5G</a:t>
            </a:r>
            <a:r>
              <a:rPr lang="zh-CN" altLang="en-US" sz="1200" b="0" i="0" u="none" strike="noStrike" kern="1200" dirty="0" smtClean="0">
                <a:solidFill>
                  <a:schemeClr val="tx1"/>
                </a:solidFill>
                <a:effectLst/>
                <a:latin typeface="+mn-lt"/>
                <a:ea typeface="微软雅黑" panose="020B0503020204020204" charset="-122"/>
                <a:cs typeface="+mn-cs"/>
              </a:rPr>
              <a:t>网络建设</a:t>
            </a:r>
            <a:r>
              <a:rPr lang="en-US" altLang="zh-CN" sz="1200" b="0" i="0" u="none" strike="noStrike" kern="1200" dirty="0" smtClean="0">
                <a:solidFill>
                  <a:schemeClr val="tx1"/>
                </a:solidFill>
                <a:effectLst/>
                <a:latin typeface="+mn-lt"/>
                <a:ea typeface="微软雅黑" panose="020B0503020204020204" charset="-122"/>
                <a:cs typeface="+mn-cs"/>
              </a:rPr>
              <a:t>,</a:t>
            </a:r>
            <a:r>
              <a:rPr lang="zh-CN" altLang="en-US" sz="1200" b="0" i="0" u="none" strike="noStrike" kern="1200" dirty="0" smtClean="0">
                <a:solidFill>
                  <a:schemeClr val="tx1"/>
                </a:solidFill>
                <a:effectLst/>
                <a:latin typeface="+mn-lt"/>
                <a:ea typeface="微软雅黑" panose="020B0503020204020204" charset="-122"/>
                <a:cs typeface="+mn-cs"/>
              </a:rPr>
              <a:t>广电行业每年都进行技术和规范制度层面的论证和探索。其中</a:t>
            </a:r>
            <a:r>
              <a:rPr lang="en-US" altLang="zh-CN" sz="1200" b="0" i="0" u="none" strike="noStrike" kern="1200" dirty="0" smtClean="0">
                <a:solidFill>
                  <a:schemeClr val="tx1"/>
                </a:solidFill>
                <a:effectLst/>
                <a:latin typeface="+mn-lt"/>
                <a:ea typeface="微软雅黑" panose="020B0503020204020204" charset="-122"/>
                <a:cs typeface="+mn-cs"/>
              </a:rPr>
              <a:t>2014</a:t>
            </a:r>
            <a:r>
              <a:rPr lang="zh-CN" altLang="en-US" sz="1200" b="0" i="0" u="none" strike="noStrike" kern="1200" dirty="0" smtClean="0">
                <a:solidFill>
                  <a:schemeClr val="tx1"/>
                </a:solidFill>
                <a:effectLst/>
                <a:latin typeface="+mn-lt"/>
                <a:ea typeface="微软雅黑" panose="020B0503020204020204" charset="-122"/>
                <a:cs typeface="+mn-cs"/>
              </a:rPr>
              <a:t>年广电总局发</a:t>
            </a:r>
            <a:r>
              <a:rPr lang="en-US" altLang="zh-CN" sz="1200" b="0" i="0" u="none" strike="noStrike" kern="1200" dirty="0" smtClean="0">
                <a:solidFill>
                  <a:schemeClr val="tx1"/>
                </a:solidFill>
                <a:effectLst/>
                <a:latin typeface="+mn-lt"/>
                <a:ea typeface="微软雅黑" panose="020B0503020204020204" charset="-122"/>
                <a:cs typeface="+mn-cs"/>
              </a:rPr>
              <a:t>283</a:t>
            </a:r>
            <a:r>
              <a:rPr lang="zh-CN" altLang="en-US" sz="1200" b="0" i="0" u="none" strike="noStrike" kern="1200" dirty="0" smtClean="0">
                <a:solidFill>
                  <a:schemeClr val="tx1"/>
                </a:solidFill>
                <a:effectLst/>
                <a:latin typeface="+mn-lt"/>
                <a:ea typeface="微软雅黑" panose="020B0503020204020204" charset="-122"/>
                <a:cs typeface="+mn-cs"/>
              </a:rPr>
              <a:t>号文，对有线数字电视业务系统面临的安全问题在运营机构的组织管理、系统安全框架、安全域划分准则、安全三同步设计等方面进行技术设计和指导。</a:t>
            </a:r>
            <a:endParaRPr lang="en-US" altLang="zh-CN" sz="1200" b="0" i="0" u="none" strike="noStrike" kern="1200" dirty="0" smtClean="0">
              <a:solidFill>
                <a:schemeClr val="tx1"/>
              </a:solidFill>
              <a:effectLst/>
              <a:latin typeface="+mn-lt"/>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dirty="0" smtClean="0">
                <a:latin typeface="黑体" panose="02010609060101010101" pitchFamily="49" charset="-122"/>
                <a:ea typeface="黑体" panose="02010609060101010101" pitchFamily="49" charset="-122"/>
              </a:rPr>
              <a:t>广电</a:t>
            </a:r>
            <a:r>
              <a:rPr lang="en-US" altLang="zh-CN" sz="1200" dirty="0" smtClean="0">
                <a:latin typeface="黑体" panose="02010609060101010101" pitchFamily="49" charset="-122"/>
                <a:ea typeface="黑体" panose="02010609060101010101" pitchFamily="49" charset="-122"/>
              </a:rPr>
              <a:t>5G</a:t>
            </a:r>
            <a:r>
              <a:rPr lang="zh-CN" altLang="en-US" sz="1200" dirty="0" smtClean="0">
                <a:latin typeface="黑体" panose="02010609060101010101" pitchFamily="49" charset="-122"/>
                <a:ea typeface="黑体" panose="02010609060101010101" pitchFamily="49" charset="-122"/>
              </a:rPr>
              <a:t>网络作为新兴国家信息化基础设施和战略资源基础设施，不但特别注重个性化和垂直场景打造，而且具有鲜明的融媒体传播和舆论主阵地的政治特色。因此</a:t>
            </a:r>
            <a:r>
              <a:rPr lang="en-US" altLang="zh-CN" sz="1200" dirty="0" smtClean="0">
                <a:latin typeface="黑体" panose="02010609060101010101" pitchFamily="49" charset="-122"/>
                <a:ea typeface="黑体" panose="02010609060101010101" pitchFamily="49" charset="-122"/>
              </a:rPr>
              <a:t>,</a:t>
            </a:r>
            <a:r>
              <a:rPr lang="zh-CN" altLang="en-US" sz="1200" dirty="0" smtClean="0">
                <a:latin typeface="黑体" panose="02010609060101010101" pitchFamily="49" charset="-122"/>
                <a:ea typeface="黑体" panose="02010609060101010101" pitchFamily="49" charset="-122"/>
              </a:rPr>
              <a:t>广电</a:t>
            </a:r>
            <a:r>
              <a:rPr lang="en-US" altLang="zh-CN" sz="1200" dirty="0" smtClean="0">
                <a:latin typeface="黑体" panose="02010609060101010101" pitchFamily="49" charset="-122"/>
                <a:ea typeface="黑体" panose="02010609060101010101" pitchFamily="49" charset="-122"/>
              </a:rPr>
              <a:t>5G</a:t>
            </a:r>
            <a:r>
              <a:rPr lang="zh-CN" altLang="en-US" sz="1200" dirty="0" smtClean="0">
                <a:latin typeface="黑体" panose="02010609060101010101" pitchFamily="49" charset="-122"/>
                <a:ea typeface="黑体" panose="02010609060101010101" pitchFamily="49" charset="-122"/>
              </a:rPr>
              <a:t>网络的安全架构脱胎于</a:t>
            </a:r>
            <a:r>
              <a:rPr lang="en-US" altLang="zh-CN" sz="1200" dirty="0" smtClean="0">
                <a:latin typeface="黑体" panose="02010609060101010101" pitchFamily="49" charset="-122"/>
                <a:ea typeface="黑体" panose="02010609060101010101" pitchFamily="49" charset="-122"/>
              </a:rPr>
              <a:t>3GPP</a:t>
            </a:r>
            <a:r>
              <a:rPr lang="zh-CN" altLang="en-US" sz="1200" dirty="0" smtClean="0">
                <a:latin typeface="黑体" panose="02010609060101010101" pitchFamily="49" charset="-122"/>
                <a:ea typeface="黑体" panose="02010609060101010101" pitchFamily="49" charset="-122"/>
              </a:rPr>
              <a:t>的</a:t>
            </a:r>
            <a:r>
              <a:rPr lang="en-US" altLang="zh-CN" sz="1200" dirty="0" smtClean="0">
                <a:latin typeface="黑体" panose="02010609060101010101" pitchFamily="49" charset="-122"/>
                <a:ea typeface="黑体" panose="02010609060101010101" pitchFamily="49" charset="-122"/>
              </a:rPr>
              <a:t>5G</a:t>
            </a:r>
            <a:r>
              <a:rPr lang="zh-CN" altLang="en-US" sz="1200" dirty="0" smtClean="0">
                <a:latin typeface="黑体" panose="02010609060101010101" pitchFamily="49" charset="-122"/>
                <a:ea typeface="黑体" panose="02010609060101010101" pitchFamily="49" charset="-122"/>
              </a:rPr>
              <a:t>安全架构</a:t>
            </a:r>
            <a:r>
              <a:rPr lang="en-US" altLang="zh-CN" sz="1200" dirty="0" smtClean="0">
                <a:latin typeface="黑体" panose="02010609060101010101" pitchFamily="49" charset="-122"/>
                <a:ea typeface="黑体" panose="02010609060101010101" pitchFamily="49" charset="-122"/>
              </a:rPr>
              <a:t>,</a:t>
            </a:r>
            <a:r>
              <a:rPr lang="zh-CN" altLang="en-US" sz="1200" dirty="0" smtClean="0">
                <a:latin typeface="黑体" panose="02010609060101010101" pitchFamily="49" charset="-122"/>
                <a:ea typeface="黑体" panose="02010609060101010101" pitchFamily="49" charset="-122"/>
              </a:rPr>
              <a:t>又有自己独特的业务应用场景和技术特性</a:t>
            </a:r>
            <a:r>
              <a:rPr lang="en-US" altLang="zh-CN" sz="1200" dirty="0" smtClean="0">
                <a:latin typeface="黑体" panose="02010609060101010101" pitchFamily="49" charset="-122"/>
                <a:ea typeface="黑体" panose="02010609060101010101" pitchFamily="49" charset="-122"/>
              </a:rPr>
              <a:t>.</a:t>
            </a:r>
            <a:r>
              <a:rPr lang="zh-CN" altLang="en-US" sz="1200" dirty="0" smtClean="0">
                <a:latin typeface="黑体" panose="02010609060101010101" pitchFamily="49" charset="-122"/>
                <a:ea typeface="黑体" panose="02010609060101010101" pitchFamily="49" charset="-122"/>
              </a:rPr>
              <a:t>总体可概括为</a:t>
            </a:r>
            <a:r>
              <a:rPr lang="en-US" altLang="zh-CN" sz="1200" dirty="0" smtClean="0">
                <a:latin typeface="黑体" panose="02010609060101010101" pitchFamily="49" charset="-122"/>
                <a:ea typeface="黑体" panose="02010609060101010101" pitchFamily="49" charset="-122"/>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核心网内外统合  承载网整体融合  管理网分级整合</a:t>
            </a:r>
            <a:endPar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endParaRPr>
          </a:p>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核心网内外统合是指</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核心网层面</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广电</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5G</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网络安全架构在保证内网业务绝对安全的前提下</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还要考虑与运营商网络和互联网中业务的互联互通</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实现网络安全的内外统合</a:t>
            </a:r>
            <a:endPar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endParaRPr>
          </a:p>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承载网整体融合是指</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广电</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5G</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网络安全架构必须考虑广电现有基础网络和业务网络的安全体系和安全设施</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实现安全架构的有线无线整体融合</a:t>
            </a:r>
            <a:endPar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endParaRPr>
          </a:p>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管理网分级整和是指</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广电</a:t>
            </a:r>
            <a:r>
              <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5G</a:t>
            </a:r>
            <a:r>
              <a:rPr lang="zh-CN" altLang="en-US" sz="1200" b="1" kern="1200" dirty="0" smtClean="0">
                <a:solidFill>
                  <a:srgbClr val="0070C0"/>
                </a:solidFill>
                <a:latin typeface="微软雅黑" panose="020B0503020204020204" charset="-122"/>
                <a:ea typeface="微软雅黑" panose="020B0503020204020204" charset="-122"/>
                <a:cs typeface="Arial" panose="020B0604020202020204" pitchFamily="34" charset="0"/>
              </a:rPr>
              <a:t>网络安全架构必须改变目前广电网络割裂、隔离的局面，实现全国一网，端到端全程可管可控</a:t>
            </a:r>
            <a:endParaRPr lang="en-US" altLang="zh-CN" sz="1200" b="1" kern="1200" dirty="0" smtClean="0">
              <a:solidFill>
                <a:srgbClr val="0070C0"/>
              </a:solidFill>
              <a:latin typeface="微软雅黑" panose="020B0503020204020204" charset="-122"/>
              <a:ea typeface="微软雅黑" panose="020B0503020204020204" charset="-122"/>
              <a:cs typeface="Arial" panose="020B0604020202020204" pitchFamily="34" charset="0"/>
            </a:endParaRPr>
          </a:p>
          <a:p>
            <a:pPr marL="0" marR="0" indent="0" algn="l" defTabSz="914400" rtl="0" eaLnBrk="0" fontAlgn="base" latinLnBrk="0" hangingPunct="0">
              <a:lnSpc>
                <a:spcPct val="100000"/>
              </a:lnSpc>
              <a:spcBef>
                <a:spcPct val="30000"/>
              </a:spcBef>
              <a:spcAft>
                <a:spcPct val="0"/>
              </a:spcAft>
              <a:buClrTx/>
              <a:buSzTx/>
              <a:buFontTx/>
              <a:buNone/>
              <a:defRPr/>
            </a:pPr>
            <a:endParaRPr lang="zh-CN" altLang="en-US" sz="1200" b="1" kern="1200" dirty="0">
              <a:solidFill>
                <a:srgbClr val="0070C0"/>
              </a:solidFill>
              <a:latin typeface="微软雅黑" panose="020B0503020204020204" charset="-122"/>
              <a:ea typeface="微软雅黑" panose="020B050302020402020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网络中最终要的应用场景非音视频媒体类业务场景莫数，因此如何确保音视频媒体内容的安全，将是广电</a:t>
            </a:r>
            <a:r>
              <a:rPr lang="en-US" altLang="zh-CN"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12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网络安全首先要考虑的问题。</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微软雅黑" panose="020B0503020204020204" charset="-122"/>
                <a:cs typeface="等线" panose="02010600030101010101" charset="-122"/>
              </a:rPr>
              <a:t>物联网将是广电</a:t>
            </a:r>
            <a:r>
              <a:rPr lang="en-US" altLang="zh-CN" sz="1200" b="0" i="0" kern="1200" dirty="0" smtClean="0">
                <a:solidFill>
                  <a:schemeClr val="tx1"/>
                </a:solidFill>
                <a:latin typeface="+mn-lt"/>
                <a:ea typeface="微软雅黑" panose="020B0503020204020204" charset="-122"/>
                <a:cs typeface="等线" panose="02010600030101010101" charset="-122"/>
              </a:rPr>
              <a:t>5G</a:t>
            </a:r>
            <a:r>
              <a:rPr lang="zh-CN" altLang="en-US" sz="1200" b="0" i="0" kern="1200" dirty="0" smtClean="0">
                <a:solidFill>
                  <a:schemeClr val="tx1"/>
                </a:solidFill>
                <a:latin typeface="+mn-lt"/>
                <a:ea typeface="微软雅黑" panose="020B0503020204020204" charset="-122"/>
                <a:cs typeface="等线" panose="02010600030101010101" charset="-122"/>
              </a:rPr>
              <a:t>网络承载的最重要的业务之一</a:t>
            </a:r>
            <a:r>
              <a:rPr lang="en-US" altLang="zh-CN" sz="1200" b="0" i="0" kern="1200" dirty="0" smtClean="0">
                <a:solidFill>
                  <a:schemeClr val="tx1"/>
                </a:solidFill>
                <a:latin typeface="+mn-lt"/>
                <a:ea typeface="微软雅黑" panose="020B0503020204020204" charset="-122"/>
                <a:cs typeface="等线" panose="02010600030101010101" charset="-122"/>
              </a:rPr>
              <a:t>,</a:t>
            </a:r>
            <a:r>
              <a:rPr lang="zh-CN" altLang="en-US" sz="1200" b="0" i="0" kern="1200" dirty="0" smtClean="0">
                <a:solidFill>
                  <a:schemeClr val="tx1"/>
                </a:solidFill>
                <a:latin typeface="+mn-lt"/>
                <a:ea typeface="微软雅黑" panose="020B0503020204020204" charset="-122"/>
                <a:cs typeface="等线" panose="02010600030101010101" charset="-122"/>
              </a:rPr>
              <a:t>因此广电</a:t>
            </a:r>
            <a:r>
              <a:rPr lang="en-US" altLang="zh-CN" sz="1200" b="0" i="0" kern="1200" dirty="0" smtClean="0">
                <a:solidFill>
                  <a:schemeClr val="tx1"/>
                </a:solidFill>
                <a:latin typeface="+mn-lt"/>
                <a:ea typeface="微软雅黑" panose="020B0503020204020204" charset="-122"/>
                <a:cs typeface="等线" panose="02010600030101010101" charset="-122"/>
              </a:rPr>
              <a:t>5G</a:t>
            </a:r>
            <a:r>
              <a:rPr lang="zh-CN" altLang="en-US" sz="1200" b="0" i="0" kern="1200" dirty="0" smtClean="0">
                <a:solidFill>
                  <a:schemeClr val="tx1"/>
                </a:solidFill>
                <a:latin typeface="+mn-lt"/>
                <a:ea typeface="微软雅黑" panose="020B0503020204020204" charset="-122"/>
                <a:cs typeface="等线" panose="02010600030101010101" charset="-122"/>
              </a:rPr>
              <a:t>网络安全体系建设必须考虑物联网安全需求</a:t>
            </a:r>
            <a:r>
              <a:rPr lang="en-US" altLang="zh-CN" sz="1200" b="0" i="0" kern="1200" dirty="0" smtClean="0">
                <a:solidFill>
                  <a:schemeClr val="tx1"/>
                </a:solidFill>
                <a:latin typeface="+mn-lt"/>
                <a:ea typeface="微软雅黑" panose="020B0503020204020204" charset="-122"/>
                <a:cs typeface="等线" panose="02010600030101010101" charset="-122"/>
              </a:rPr>
              <a:t>.</a:t>
            </a:r>
            <a:r>
              <a:rPr lang="zh-CN" altLang="en-US" sz="1200" b="0" i="0" kern="1200" dirty="0" smtClean="0">
                <a:solidFill>
                  <a:schemeClr val="tx1"/>
                </a:solidFill>
                <a:latin typeface="+mn-lt"/>
                <a:ea typeface="微软雅黑" panose="020B0503020204020204" charset="-122"/>
                <a:cs typeface="等线" panose="02010600030101010101" charset="-122"/>
              </a:rPr>
              <a:t>全国信息标准化技术委员会通信安全工作组将</a:t>
            </a:r>
            <a:r>
              <a:rPr lang="zh-CN" altLang="en-US" dirty="0" smtClean="0"/>
              <a:t>物联网六域模型划分为</a:t>
            </a:r>
            <a:r>
              <a:rPr lang="en-US" altLang="zh-CN" dirty="0" smtClean="0"/>
              <a:t>4</a:t>
            </a:r>
            <a:r>
              <a:rPr lang="zh-CN" altLang="en-US" dirty="0" smtClean="0"/>
              <a:t>个安全区</a:t>
            </a:r>
            <a:r>
              <a:rPr lang="en-US" altLang="zh-CN" dirty="0" smtClean="0"/>
              <a:t>,</a:t>
            </a:r>
            <a:r>
              <a:rPr lang="zh-CN" altLang="en-US" dirty="0" smtClean="0"/>
              <a:t>每个安全区都有自己的安全特性需求</a:t>
            </a:r>
            <a:endParaRPr lang="en-US" altLang="zh-CN" dirty="0" smtClean="0"/>
          </a:p>
          <a:p>
            <a:pPr algn="l" rtl="0" eaLnBrk="0" fontAlgn="base" hangingPunct="0">
              <a:spcBef>
                <a:spcPct val="30000"/>
              </a:spcBef>
              <a:spcAft>
                <a:spcPct val="0"/>
              </a:spcAft>
              <a:buFont typeface="Wingdings" panose="05000000000000000000" pitchFamily="2" charset="2"/>
              <a:buChar char="Ø"/>
            </a:pPr>
            <a:r>
              <a:rPr lang="zh-CN" altLang="en-US" sz="1200" kern="1200" dirty="0" smtClean="0">
                <a:solidFill>
                  <a:schemeClr val="tx1"/>
                </a:solidFill>
                <a:latin typeface="+mn-lt"/>
                <a:ea typeface="微软雅黑" panose="020B0503020204020204" charset="-122"/>
                <a:cs typeface="等线" panose="02010600030101010101" charset="-122"/>
              </a:rPr>
              <a:t>感控安全区</a:t>
            </a:r>
            <a:r>
              <a:rPr lang="en-US" altLang="zh-CN" sz="1200" kern="1200" dirty="0" smtClean="0">
                <a:solidFill>
                  <a:schemeClr val="tx1"/>
                </a:solidFill>
                <a:latin typeface="+mn-lt"/>
                <a:ea typeface="微软雅黑" panose="020B0503020204020204" charset="-122"/>
                <a:cs typeface="等线" panose="02010600030101010101" charset="-122"/>
              </a:rPr>
              <a:t>:</a:t>
            </a:r>
            <a:endParaRPr lang="en-US" altLang="zh-CN" sz="1200" kern="1200" dirty="0" smtClean="0">
              <a:solidFill>
                <a:schemeClr val="tx1"/>
              </a:solidFill>
              <a:latin typeface="+mn-lt"/>
              <a:ea typeface="微软雅黑" panose="020B0503020204020204" charset="-122"/>
              <a:cs typeface="等线" panose="02010600030101010101" charset="-122"/>
            </a:endParaRPr>
          </a:p>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kern="1200" baseline="0" dirty="0" smtClean="0">
                <a:solidFill>
                  <a:schemeClr val="tx1"/>
                </a:solidFill>
                <a:latin typeface="+mn-lt"/>
                <a:ea typeface="微软雅黑" panose="020B0503020204020204" charset="-122"/>
                <a:cs typeface="等线" panose="02010600030101010101" charset="-122"/>
              </a:rPr>
              <a:t>各类感知终端和接入设备大部分都部署在无人监控的场景下，需要加强感知终端和接入设备防软、硬侵入的功能。</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marL="0" marR="0" indent="0" algn="l" defTabSz="914400" rtl="0" eaLnBrk="0" fontAlgn="base" latinLnBrk="0" hangingPunct="0">
              <a:lnSpc>
                <a:spcPct val="100000"/>
              </a:lnSpc>
              <a:spcBef>
                <a:spcPct val="30000"/>
              </a:spcBef>
              <a:spcAft>
                <a:spcPct val="0"/>
              </a:spcAft>
              <a:buClrTx/>
              <a:buSzTx/>
              <a:buFontTx/>
              <a:buNone/>
              <a:defRPr/>
            </a:pPr>
            <a:r>
              <a:rPr lang="zh-CN" altLang="en-US" sz="1200" kern="1200" baseline="0" dirty="0" smtClean="0">
                <a:solidFill>
                  <a:schemeClr val="tx1"/>
                </a:solidFill>
                <a:latin typeface="+mn-lt"/>
                <a:ea typeface="微软雅黑" panose="020B0503020204020204" charset="-122"/>
                <a:cs typeface="等线" panose="02010600030101010101" charset="-122"/>
              </a:rPr>
              <a:t>需要考虑关键感控节点的冗余部署，以及基于密码算法的节点间认证。</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Char char="Ø"/>
            </a:pPr>
            <a:r>
              <a:rPr lang="zh-CN" altLang="en-US" sz="1200" kern="1200" dirty="0" smtClean="0">
                <a:solidFill>
                  <a:schemeClr val="tx1"/>
                </a:solidFill>
                <a:latin typeface="+mn-lt"/>
                <a:ea typeface="微软雅黑" panose="020B0503020204020204" charset="-122"/>
                <a:cs typeface="等线" panose="02010600030101010101" charset="-122"/>
              </a:rPr>
              <a:t>网络安全区：</a:t>
            </a:r>
            <a:endParaRPr lang="en-US" altLang="zh-CN" sz="1200" kern="120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None/>
            </a:pPr>
            <a:r>
              <a:rPr lang="zh-CN" altLang="en-US" sz="1200" kern="1200" baseline="0" dirty="0" smtClean="0">
                <a:solidFill>
                  <a:schemeClr val="tx1"/>
                </a:solidFill>
                <a:latin typeface="+mn-lt"/>
                <a:ea typeface="微软雅黑" panose="020B0503020204020204" charset="-122"/>
                <a:cs typeface="等线" panose="02010600030101010101" charset="-122"/>
              </a:rPr>
              <a:t>物联网节点数量庞大且数据传输采用无线射频信号进行传输，需要考虑信息传输的可靠性、数据传输的完整性以及端到端和点到点的通信加密和认证</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defRPr/>
            </a:pPr>
            <a:r>
              <a:rPr lang="zh-CN" altLang="en-US" sz="1200" kern="1200" baseline="0" dirty="0" smtClean="0">
                <a:solidFill>
                  <a:schemeClr val="tx1"/>
                </a:solidFill>
                <a:latin typeface="+mn-lt"/>
                <a:ea typeface="微软雅黑" panose="020B0503020204020204" charset="-122"/>
                <a:cs typeface="等线" panose="02010600030101010101" charset="-122"/>
              </a:rPr>
              <a:t>物联网有海量数据传输需求，需考虑多路传输措施，并限制网络发包速度和数据重传次数。</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Char char="Ø"/>
            </a:pPr>
            <a:r>
              <a:rPr lang="zh-CN" altLang="en-US" sz="1200" kern="1200" dirty="0" smtClean="0">
                <a:solidFill>
                  <a:schemeClr val="tx1"/>
                </a:solidFill>
                <a:latin typeface="+mn-lt"/>
                <a:ea typeface="微软雅黑" panose="020B0503020204020204" charset="-122"/>
                <a:cs typeface="等线" panose="02010600030101010101" charset="-122"/>
              </a:rPr>
              <a:t>运维安全区：</a:t>
            </a:r>
            <a:endParaRPr lang="en-US" altLang="zh-CN" sz="1200" kern="1200" dirty="0" smtClean="0">
              <a:solidFill>
                <a:schemeClr val="tx1"/>
              </a:solidFill>
              <a:latin typeface="+mn-lt"/>
              <a:ea typeface="微软雅黑" panose="020B0503020204020204" charset="-122"/>
              <a:cs typeface="等线" panose="02010600030101010101" charset="-122"/>
            </a:endParaRPr>
          </a:p>
          <a:p>
            <a:pPr algn="l" rtl="0" eaLnBrk="0" fontAlgn="base" hangingPunct="0">
              <a:spcBef>
                <a:spcPct val="30000"/>
              </a:spcBef>
              <a:spcAft>
                <a:spcPct val="0"/>
              </a:spcAft>
              <a:buFont typeface="Wingdings" panose="05000000000000000000" pitchFamily="2" charset="2"/>
              <a:buNone/>
            </a:pPr>
            <a:r>
              <a:rPr lang="zh-CN" altLang="en-US" sz="1200" kern="1200" baseline="0" dirty="0" smtClean="0">
                <a:solidFill>
                  <a:schemeClr val="tx1"/>
                </a:solidFill>
                <a:latin typeface="+mn-lt"/>
                <a:ea typeface="微软雅黑" panose="020B0503020204020204" charset="-122"/>
                <a:cs typeface="等线" panose="02010600030101010101" charset="-122"/>
              </a:rPr>
              <a:t>由于物联网在终端设备、固件、操作系统、无线协议、专用网络、平台系统等方面与传统通用移动互联网完全不同，因此需要研究物联网的漏洞安全管理方法，包括漏洞库建设、漏洞标识、共享、设备加固等方法。</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r>
              <a:rPr lang="zh-CN" altLang="en-US" sz="1200" kern="1200" baseline="0" dirty="0" smtClean="0">
                <a:solidFill>
                  <a:schemeClr val="tx1"/>
                </a:solidFill>
                <a:latin typeface="+mn-lt"/>
                <a:ea typeface="微软雅黑" panose="020B0503020204020204" charset="-122"/>
                <a:cs typeface="等线" panose="02010600030101010101" charset="-122"/>
              </a:rPr>
              <a:t>针对物联网全生命周期安全的特点，确定安全运营要求和安全防护方法，建立安全管理与运维机制。</a:t>
            </a:r>
            <a:endParaRPr lang="en-US" altLang="zh-CN" sz="1200" kern="1200" dirty="0" smtClean="0">
              <a:solidFill>
                <a:schemeClr val="tx1"/>
              </a:solidFill>
              <a:latin typeface="+mn-lt"/>
              <a:ea typeface="微软雅黑" panose="020B0503020204020204" charset="-122"/>
              <a:cs typeface="等线" panose="02010600030101010101" charset="-122"/>
            </a:endParaRPr>
          </a:p>
          <a:p>
            <a:pPr>
              <a:buFont typeface="Wingdings" panose="05000000000000000000" pitchFamily="2" charset="2"/>
              <a:buChar char="Ø"/>
            </a:pPr>
            <a:r>
              <a:rPr lang="zh-CN" altLang="en-US" dirty="0" smtClean="0"/>
              <a:t>应用安全区：</a:t>
            </a:r>
            <a:endParaRPr lang="en-US" altLang="zh-CN" dirty="0" smtClean="0"/>
          </a:p>
          <a:p>
            <a:r>
              <a:rPr lang="zh-CN" altLang="en-US" sz="1200" kern="1200" baseline="0" dirty="0" smtClean="0">
                <a:solidFill>
                  <a:schemeClr val="tx1"/>
                </a:solidFill>
                <a:latin typeface="+mn-lt"/>
                <a:ea typeface="微软雅黑" panose="020B0503020204020204" charset="-122"/>
                <a:cs typeface="等线" panose="02010600030101010101" charset="-122"/>
              </a:rPr>
              <a:t>由于接入设备类型繁多、能力参差不齐，需保证平台接入的安全性。</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r>
              <a:rPr lang="zh-CN" altLang="en-US" sz="1200" kern="1200" baseline="0" dirty="0" smtClean="0">
                <a:solidFill>
                  <a:schemeClr val="tx1"/>
                </a:solidFill>
                <a:latin typeface="+mn-lt"/>
                <a:ea typeface="微软雅黑" panose="020B0503020204020204" charset="-122"/>
                <a:cs typeface="等线" panose="02010600030101010101" charset="-122"/>
              </a:rPr>
              <a:t>由于物联网业务服务平台中采集、存储及处理大量敏感数据，需保证其不会被窃取、被篡改、被伪造、被破坏。</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r>
              <a:rPr lang="zh-CN" altLang="en-US" sz="1200" kern="1200" baseline="0" dirty="0" smtClean="0">
                <a:solidFill>
                  <a:schemeClr val="tx1"/>
                </a:solidFill>
                <a:latin typeface="+mn-lt"/>
                <a:ea typeface="微软雅黑" panose="020B0503020204020204" charset="-122"/>
                <a:cs typeface="等线" panose="02010600030101010101" charset="-122"/>
              </a:rPr>
              <a:t>不同的垂直领域由于终端设备、网络结构、业务形态的差异性，面临不同的安全风险与需求。因此针对不同的垂直领域，应有不同的应用安全策略和功能。</a:t>
            </a:r>
            <a:endParaRPr lang="en-US" altLang="zh-CN" sz="1200" kern="1200" baseline="0" dirty="0" smtClean="0">
              <a:solidFill>
                <a:schemeClr val="tx1"/>
              </a:solidFill>
              <a:latin typeface="+mn-lt"/>
              <a:ea typeface="微软雅黑" panose="020B0503020204020204" charset="-122"/>
              <a:cs typeface="等线" panose="02010600030101010101" charset="-122"/>
            </a:endParaRPr>
          </a:p>
          <a:p>
            <a:r>
              <a:rPr lang="zh-CN" altLang="en-US" sz="1200" kern="1200" baseline="0" dirty="0" smtClean="0">
                <a:solidFill>
                  <a:schemeClr val="tx1"/>
                </a:solidFill>
                <a:latin typeface="+mn-lt"/>
                <a:ea typeface="微软雅黑" panose="020B0503020204020204" charset="-122"/>
                <a:cs typeface="等线" panose="02010600030101010101" charset="-122"/>
              </a:rPr>
              <a:t>物联网业务服务平台还应保证其在系统安全方面的安全需求，如系统安全加固及安全审计等。</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1825625"/>
            <a:ext cx="10515600" cy="4351339"/>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a:prstGeom prst="rect">
            <a:avLst/>
          </a:prstGeo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1" y="365126"/>
            <a:ext cx="7734300" cy="5811839"/>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7" name="文本占位符 6"/>
          <p:cNvSpPr>
            <a:spLocks noGrp="1"/>
          </p:cNvSpPr>
          <p:nvPr>
            <p:ph type="body" sz="quarter" idx="11" hasCustomPrompt="1"/>
          </p:nvPr>
        </p:nvSpPr>
        <p:spPr>
          <a:xfrm>
            <a:off x="2351088" y="2564904"/>
            <a:ext cx="7561336" cy="1872208"/>
          </a:xfrm>
          <a:prstGeom prst="rect">
            <a:avLst/>
          </a:prstGeom>
        </p:spPr>
        <p:txBody>
          <a:bodyPr anchor="ctr"/>
          <a:lstStyle>
            <a:lvl1pPr marL="0" indent="0" algn="ctr">
              <a:buNone/>
              <a:defRPr sz="6600" b="1">
                <a:solidFill>
                  <a:schemeClr val="bg1"/>
                </a:solidFill>
                <a:latin typeface="微软雅黑" panose="020B0503020204020204" charset="-122"/>
                <a:ea typeface="微软雅黑" panose="020B0503020204020204" charset="-122"/>
                <a:cs typeface="微软雅黑" panose="020B0503020204020204" charset="-122"/>
              </a:defRPr>
            </a:lvl1pPr>
            <a:lvl2pPr marL="342900" indent="0">
              <a:buNone/>
              <a:defRPr/>
            </a:lvl2pPr>
            <a:lvl3pPr marL="685800" indent="0">
              <a:buNone/>
              <a:defRPr/>
            </a:lvl3pPr>
            <a:lvl4pPr marL="1028700" indent="0">
              <a:buNone/>
              <a:defRPr/>
            </a:lvl4pPr>
            <a:lvl5pPr marL="1371600" indent="0">
              <a:buNone/>
              <a:defRPr/>
            </a:lvl5pPr>
          </a:lstStyle>
          <a:p>
            <a:pPr lvl="0"/>
            <a:r>
              <a:rPr kumimoji="1" lang="zh-CN" altLang="en-US" dirty="0" smtClean="0"/>
              <a:t>演讲主标题</a:t>
            </a:r>
            <a:endParaRPr kumimoji="1" lang="zh-CN" altLang="en-US" dirty="0" smtClean="0"/>
          </a:p>
        </p:txBody>
      </p:sp>
      <p:sp>
        <p:nvSpPr>
          <p:cNvPr id="9" name="文本占位符 8"/>
          <p:cNvSpPr>
            <a:spLocks noGrp="1"/>
          </p:cNvSpPr>
          <p:nvPr>
            <p:ph type="body" sz="quarter" idx="12" hasCustomPrompt="1"/>
          </p:nvPr>
        </p:nvSpPr>
        <p:spPr>
          <a:xfrm>
            <a:off x="3899607" y="4437112"/>
            <a:ext cx="4392787" cy="595461"/>
          </a:xfrm>
          <a:prstGeom prst="rect">
            <a:avLst/>
          </a:prstGeom>
        </p:spPr>
        <p:txBody>
          <a:bodyPr/>
          <a:lstStyle>
            <a:lvl1pPr marL="0" indent="0">
              <a:buNone/>
              <a:defRPr>
                <a:solidFill>
                  <a:schemeClr val="bg1"/>
                </a:solidFill>
                <a:latin typeface="微软雅黑" panose="020B0503020204020204" charset="-122"/>
                <a:ea typeface="微软雅黑" panose="020B0503020204020204" charset="-122"/>
                <a:cs typeface="微软雅黑" panose="020B0503020204020204" charset="-122"/>
              </a:defRPr>
            </a:lvl1pPr>
            <a:lvl2pPr marL="342900" indent="0">
              <a:buNone/>
              <a:defRPr/>
            </a:lvl2pPr>
            <a:lvl3pPr marL="685800" indent="0">
              <a:buNone/>
              <a:defRPr/>
            </a:lvl3pPr>
            <a:lvl4pPr marL="1028700" indent="0">
              <a:buNone/>
              <a:defRPr/>
            </a:lvl4pPr>
            <a:lvl5pPr marL="1371600" indent="0">
              <a:buNone/>
              <a:defRPr/>
            </a:lvl5pPr>
          </a:lstStyle>
          <a:p>
            <a:pPr lvl="0"/>
            <a:r>
              <a:rPr kumimoji="1" lang="zh-CN" altLang="en-US" dirty="0" smtClean="0"/>
              <a:t>（可根据文字量调整文字</a:t>
            </a:r>
            <a:r>
              <a:rPr kumimoji="1" lang="zh-CN" altLang="en-US" smtClean="0"/>
              <a:t>大小）</a:t>
            </a:r>
            <a:endParaRPr kumimoji="1" lang="zh-CN" altLang="en-US" dirty="0"/>
          </a:p>
        </p:txBody>
      </p:sp>
      <p:sp>
        <p:nvSpPr>
          <p:cNvPr id="11" name="文本占位符 10"/>
          <p:cNvSpPr>
            <a:spLocks noGrp="1"/>
          </p:cNvSpPr>
          <p:nvPr>
            <p:ph type="body" sz="quarter" idx="13" hasCustomPrompt="1"/>
          </p:nvPr>
        </p:nvSpPr>
        <p:spPr>
          <a:xfrm>
            <a:off x="4655543" y="5292332"/>
            <a:ext cx="2880915" cy="504849"/>
          </a:xfrm>
          <a:prstGeom prst="rect">
            <a:avLst/>
          </a:prstGeom>
        </p:spPr>
        <p:txBody>
          <a:bodyPr anchor="ctr"/>
          <a:lstStyle>
            <a:lvl1pPr marL="0" indent="0" algn="ctr">
              <a:buNone/>
              <a:defRPr sz="2800">
                <a:solidFill>
                  <a:srgbClr val="00A0E9"/>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smtClean="0"/>
              <a:t>演讲人</a:t>
            </a:r>
            <a:endParaRPr kumimoji="1" lang="zh-CN" altLang="en-US" dirty="0" smtClean="0"/>
          </a:p>
        </p:txBody>
      </p:sp>
      <p:sp>
        <p:nvSpPr>
          <p:cNvPr id="13" name="文本占位符 12"/>
          <p:cNvSpPr>
            <a:spLocks noGrp="1"/>
          </p:cNvSpPr>
          <p:nvPr>
            <p:ph type="body" sz="quarter" idx="14" hasCustomPrompt="1"/>
          </p:nvPr>
        </p:nvSpPr>
        <p:spPr>
          <a:xfrm>
            <a:off x="4907829" y="5855434"/>
            <a:ext cx="2376339" cy="602781"/>
          </a:xfrm>
          <a:prstGeom prst="rect">
            <a:avLst/>
          </a:prstGeom>
        </p:spPr>
        <p:txBody>
          <a:bodyPr anchor="ctr"/>
          <a:lstStyle>
            <a:lvl1pPr marL="0" indent="0" algn="ctr">
              <a:buNone/>
              <a:defRPr sz="1800">
                <a:solidFill>
                  <a:srgbClr val="00A0E9"/>
                </a:solidFill>
              </a:defRPr>
            </a:lvl1pPr>
          </a:lstStyle>
          <a:p>
            <a:pPr lvl="0"/>
            <a:r>
              <a:rPr kumimoji="1" lang="en-US" altLang="zh-CN" dirty="0" smtClean="0"/>
              <a:t>2017-xx-xx</a:t>
            </a:r>
            <a:endParaRPr kumimoji="1" lang="zh-CN" altLang="en-US" dirty="0"/>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2000" cy="6859667"/>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7" name="图片 6" descr="ppt模板-02.jpg"/>
          <p:cNvPicPr>
            <a:picLocks noChangeAspect="1"/>
          </p:cNvPicPr>
          <p:nvPr userDrawn="1"/>
        </p:nvPicPr>
        <p:blipFill>
          <a:blip r:embed="rId2" cstate="print"/>
          <a:stretch>
            <a:fillRect/>
          </a:stretch>
        </p:blipFill>
        <p:spPr>
          <a:xfrm>
            <a:off x="0" y="0"/>
            <a:ext cx="12192000" cy="6858000"/>
          </a:xfrm>
          <a:prstGeom prst="rect">
            <a:avLst/>
          </a:prstGeom>
        </p:spPr>
      </p:pic>
      <p:sp>
        <p:nvSpPr>
          <p:cNvPr id="8" name="TextBox 7"/>
          <p:cNvSpPr txBox="1"/>
          <p:nvPr userDrawn="1"/>
        </p:nvSpPr>
        <p:spPr>
          <a:xfrm>
            <a:off x="11664619" y="6608387"/>
            <a:ext cx="527381" cy="337185"/>
          </a:xfrm>
          <a:prstGeom prst="rect">
            <a:avLst/>
          </a:prstGeom>
          <a:noFill/>
        </p:spPr>
        <p:txBody>
          <a:bodyPr wrap="square" rtlCol="0">
            <a:spAutoFit/>
          </a:bodyPr>
          <a:lstStyle/>
          <a:p>
            <a:pPr algn="r"/>
            <a:fld id="{24173ED6-4A69-4FA8-8A09-51FC87ACF5D8}" type="slidenum">
              <a:rPr lang="zh-CN" altLang="en-US" sz="1600" b="1" smtClean="0">
                <a:solidFill>
                  <a:schemeClr val="accent3"/>
                </a:solidFill>
                <a:latin typeface="微软雅黑" panose="020B0503020204020204" charset="-122"/>
                <a:ea typeface="微软雅黑" panose="020B0503020204020204" charset="-122"/>
              </a:rPr>
            </a:fld>
            <a:endParaRPr lang="zh-CN" altLang="en-US" sz="1600" b="1" dirty="0">
              <a:solidFill>
                <a:schemeClr val="accent3"/>
              </a:solidFill>
              <a:latin typeface="微软雅黑" panose="020B0503020204020204" charset="-122"/>
              <a:ea typeface="微软雅黑" panose="020B0503020204020204" charset="-122"/>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正文">
    <p:spTree>
      <p:nvGrpSpPr>
        <p:cNvPr id="1" name=""/>
        <p:cNvGrpSpPr/>
        <p:nvPr/>
      </p:nvGrpSpPr>
      <p:grpSpPr>
        <a:xfrm>
          <a:off x="0" y="0"/>
          <a:ext cx="0" cy="0"/>
          <a:chOff x="0" y="0"/>
          <a:chExt cx="0" cy="0"/>
        </a:xfrm>
      </p:grpSpPr>
      <p:sp>
        <p:nvSpPr>
          <p:cNvPr id="6" name="TextBox 5"/>
          <p:cNvSpPr txBox="1">
            <a:spLocks noChangeArrowheads="1"/>
          </p:cNvSpPr>
          <p:nvPr userDrawn="1"/>
        </p:nvSpPr>
        <p:spPr bwMode="auto">
          <a:xfrm>
            <a:off x="11664952" y="6608763"/>
            <a:ext cx="527049" cy="275590"/>
          </a:xfrm>
          <a:prstGeom prst="rect">
            <a:avLst/>
          </a:prstGeom>
          <a:noFill/>
          <a:ln>
            <a:noFill/>
          </a:ln>
        </p:spPr>
        <p:txBody>
          <a:bodyPr>
            <a:spAutoFit/>
          </a:bodyPr>
          <a:lstStyle/>
          <a:p>
            <a:pPr algn="r"/>
            <a:fld id="{1A412B17-D639-48E1-BC1D-6B925024E730}" type="slidenum">
              <a:rPr lang="zh-CN" altLang="en-US" sz="1200" b="1">
                <a:solidFill>
                  <a:srgbClr val="9BBB59"/>
                </a:solidFill>
                <a:latin typeface="微软雅黑" panose="020B0503020204020204" charset="-122"/>
                <a:ea typeface="微软雅黑" panose="020B0503020204020204" charset="-122"/>
              </a:rPr>
            </a:fld>
            <a:endParaRPr lang="zh-CN" altLang="en-US" sz="1200" b="1" dirty="0">
              <a:solidFill>
                <a:srgbClr val="9BBB59"/>
              </a:solidFill>
              <a:latin typeface="微软雅黑" panose="020B0503020204020204" charset="-122"/>
              <a:ea typeface="微软雅黑" panose="020B0503020204020204" charset="-122"/>
            </a:endParaRPr>
          </a:p>
        </p:txBody>
      </p:sp>
      <p:pic>
        <p:nvPicPr>
          <p:cNvPr id="7" name="图片 6"/>
          <p:cNvPicPr>
            <a:picLocks noChangeAspect="1"/>
          </p:cNvPicPr>
          <p:nvPr userDrawn="1"/>
        </p:nvPicPr>
        <p:blipFill>
          <a:blip r:embed="rId2" cstate="print"/>
          <a:stretch>
            <a:fillRect/>
          </a:stretch>
        </p:blipFill>
        <p:spPr>
          <a:xfrm>
            <a:off x="0" y="-24"/>
            <a:ext cx="12192000" cy="571504"/>
          </a:xfrm>
          <a:prstGeom prst="rect">
            <a:avLst/>
          </a:prstGeom>
        </p:spPr>
      </p:pic>
      <p:pic>
        <p:nvPicPr>
          <p:cNvPr id="9" name="Picture 45" descr="http://img.logoku.net/logo/ittongxun/1-13092FR9370-L.png"/>
          <p:cNvPicPr>
            <a:picLocks noChangeAspect="1" noChangeArrowheads="1"/>
          </p:cNvPicPr>
          <p:nvPr userDrawn="1"/>
        </p:nvPicPr>
        <p:blipFill rotWithShape="1">
          <a:blip r:embed="rId3" cstate="print">
            <a:biLevel thresh="25000"/>
            <a:extLst>
              <a:ext uri="{28A0092B-C50C-407E-A947-70E740481C1C}">
                <a14:useLocalDpi xmlns:a14="http://schemas.microsoft.com/office/drawing/2010/main" val="0"/>
              </a:ext>
            </a:extLst>
          </a:blip>
          <a:srcRect t="12496"/>
          <a:stretch>
            <a:fillRect/>
          </a:stretch>
        </p:blipFill>
        <p:spPr bwMode="auto">
          <a:xfrm>
            <a:off x="10708253" y="-55805"/>
            <a:ext cx="1368627" cy="627285"/>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占位符 16"/>
          <p:cNvSpPr>
            <a:spLocks noGrp="1"/>
          </p:cNvSpPr>
          <p:nvPr>
            <p:ph type="body" sz="quarter" idx="13"/>
          </p:nvPr>
        </p:nvSpPr>
        <p:spPr>
          <a:xfrm>
            <a:off x="0" y="54745"/>
            <a:ext cx="7858125" cy="461966"/>
          </a:xfrm>
          <a:prstGeom prst="rect">
            <a:avLst/>
          </a:prstGeom>
        </p:spPr>
        <p:txBody>
          <a:bodyPr lIns="180000">
            <a:normAutofit/>
          </a:bodyPr>
          <a:lstStyle>
            <a:lvl1pPr>
              <a:buNone/>
              <a:defRPr sz="2400" b="1">
                <a:solidFill>
                  <a:schemeClr val="bg1">
                    <a:lumMod val="95000"/>
                  </a:schemeClr>
                </a:solidFill>
                <a:latin typeface="+mj-ea"/>
                <a:ea typeface="+mj-ea"/>
              </a:defRPr>
            </a:lvl1pPr>
          </a:lstStyle>
          <a:p>
            <a:pPr lvl="0"/>
            <a:r>
              <a:rPr lang="zh-CN" altLang="en-US" dirty="0" smtClean="0"/>
              <a:t>单击此处编辑母版文本样式</a:t>
            </a:r>
            <a:endParaRPr lang="zh-CN" altLang="en-US" dirty="0" smtClean="0"/>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幻灯片">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7" name="文本占位符 6"/>
          <p:cNvSpPr>
            <a:spLocks noGrp="1"/>
          </p:cNvSpPr>
          <p:nvPr>
            <p:ph type="body" sz="quarter" idx="11" hasCustomPrompt="1"/>
          </p:nvPr>
        </p:nvSpPr>
        <p:spPr>
          <a:xfrm>
            <a:off x="2351088" y="2564904"/>
            <a:ext cx="7561336" cy="1872208"/>
          </a:xfrm>
          <a:prstGeom prst="rect">
            <a:avLst/>
          </a:prstGeom>
        </p:spPr>
        <p:txBody>
          <a:bodyPr anchor="ctr"/>
          <a:lstStyle>
            <a:lvl1pPr marL="0" indent="0" algn="ctr">
              <a:buNone/>
              <a:defRPr sz="6600" b="1">
                <a:solidFill>
                  <a:schemeClr val="bg1"/>
                </a:solidFill>
                <a:latin typeface="微软雅黑" panose="020B0503020204020204" charset="-122"/>
                <a:ea typeface="微软雅黑" panose="020B0503020204020204" charset="-122"/>
                <a:cs typeface="微软雅黑" panose="020B0503020204020204" charset="-122"/>
              </a:defRPr>
            </a:lvl1pPr>
            <a:lvl2pPr marL="342900" indent="0">
              <a:buNone/>
              <a:defRPr/>
            </a:lvl2pPr>
            <a:lvl3pPr marL="685800" indent="0">
              <a:buNone/>
              <a:defRPr/>
            </a:lvl3pPr>
            <a:lvl4pPr marL="1028700" indent="0">
              <a:buNone/>
              <a:defRPr/>
            </a:lvl4pPr>
            <a:lvl5pPr marL="1371600" indent="0">
              <a:buNone/>
              <a:defRPr/>
            </a:lvl5pPr>
          </a:lstStyle>
          <a:p>
            <a:pPr lvl="0"/>
            <a:r>
              <a:rPr kumimoji="1" lang="zh-CN" altLang="en-US" dirty="0" smtClean="0"/>
              <a:t>演讲主标题</a:t>
            </a:r>
            <a:endParaRPr kumimoji="1" lang="zh-CN" altLang="en-US" dirty="0" smtClean="0"/>
          </a:p>
        </p:txBody>
      </p:sp>
      <p:sp>
        <p:nvSpPr>
          <p:cNvPr id="9" name="文本占位符 8"/>
          <p:cNvSpPr>
            <a:spLocks noGrp="1"/>
          </p:cNvSpPr>
          <p:nvPr>
            <p:ph type="body" sz="quarter" idx="12" hasCustomPrompt="1"/>
          </p:nvPr>
        </p:nvSpPr>
        <p:spPr>
          <a:xfrm>
            <a:off x="3899607" y="4437112"/>
            <a:ext cx="4392787" cy="595461"/>
          </a:xfrm>
          <a:prstGeom prst="rect">
            <a:avLst/>
          </a:prstGeom>
        </p:spPr>
        <p:txBody>
          <a:bodyPr/>
          <a:lstStyle>
            <a:lvl1pPr marL="0" indent="0">
              <a:buNone/>
              <a:defRPr>
                <a:solidFill>
                  <a:schemeClr val="bg1"/>
                </a:solidFill>
                <a:latin typeface="微软雅黑" panose="020B0503020204020204" charset="-122"/>
                <a:ea typeface="微软雅黑" panose="020B0503020204020204" charset="-122"/>
                <a:cs typeface="微软雅黑" panose="020B0503020204020204" charset="-122"/>
              </a:defRPr>
            </a:lvl1pPr>
            <a:lvl2pPr marL="342900" indent="0">
              <a:buNone/>
              <a:defRPr/>
            </a:lvl2pPr>
            <a:lvl3pPr marL="685800" indent="0">
              <a:buNone/>
              <a:defRPr/>
            </a:lvl3pPr>
            <a:lvl4pPr marL="1028700" indent="0">
              <a:buNone/>
              <a:defRPr/>
            </a:lvl4pPr>
            <a:lvl5pPr marL="1371600" indent="0">
              <a:buNone/>
              <a:defRPr/>
            </a:lvl5pPr>
          </a:lstStyle>
          <a:p>
            <a:pPr lvl="0"/>
            <a:r>
              <a:rPr kumimoji="1" lang="zh-CN" altLang="en-US" dirty="0" smtClean="0"/>
              <a:t>（可根据文字量调整文字</a:t>
            </a:r>
            <a:r>
              <a:rPr kumimoji="1" lang="zh-CN" altLang="en-US" smtClean="0"/>
              <a:t>大小）</a:t>
            </a:r>
            <a:endParaRPr kumimoji="1" lang="zh-CN" altLang="en-US" dirty="0"/>
          </a:p>
        </p:txBody>
      </p:sp>
      <p:sp>
        <p:nvSpPr>
          <p:cNvPr id="11" name="文本占位符 10"/>
          <p:cNvSpPr>
            <a:spLocks noGrp="1"/>
          </p:cNvSpPr>
          <p:nvPr>
            <p:ph type="body" sz="quarter" idx="13" hasCustomPrompt="1"/>
          </p:nvPr>
        </p:nvSpPr>
        <p:spPr>
          <a:xfrm>
            <a:off x="4655543" y="5292332"/>
            <a:ext cx="2880915" cy="504849"/>
          </a:xfrm>
          <a:prstGeom prst="rect">
            <a:avLst/>
          </a:prstGeom>
        </p:spPr>
        <p:txBody>
          <a:bodyPr anchor="ctr"/>
          <a:lstStyle>
            <a:lvl1pPr marL="0" indent="0" algn="ctr">
              <a:buNone/>
              <a:defRPr sz="2800">
                <a:solidFill>
                  <a:srgbClr val="00A0E9"/>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smtClean="0"/>
              <a:t>演讲人</a:t>
            </a:r>
            <a:endParaRPr kumimoji="1" lang="zh-CN" altLang="en-US" dirty="0" smtClean="0"/>
          </a:p>
        </p:txBody>
      </p:sp>
      <p:sp>
        <p:nvSpPr>
          <p:cNvPr id="13" name="文本占位符 12"/>
          <p:cNvSpPr>
            <a:spLocks noGrp="1"/>
          </p:cNvSpPr>
          <p:nvPr>
            <p:ph type="body" sz="quarter" idx="14" hasCustomPrompt="1"/>
          </p:nvPr>
        </p:nvSpPr>
        <p:spPr>
          <a:xfrm>
            <a:off x="4907829" y="5855434"/>
            <a:ext cx="2376339" cy="602781"/>
          </a:xfrm>
          <a:prstGeom prst="rect">
            <a:avLst/>
          </a:prstGeom>
        </p:spPr>
        <p:txBody>
          <a:bodyPr anchor="ctr"/>
          <a:lstStyle>
            <a:lvl1pPr marL="0" indent="0" algn="ctr">
              <a:buNone/>
              <a:defRPr sz="1800">
                <a:solidFill>
                  <a:srgbClr val="00A0E9"/>
                </a:solidFill>
              </a:defRPr>
            </a:lvl1pPr>
          </a:lstStyle>
          <a:p>
            <a:pPr lvl="0"/>
            <a:r>
              <a:rPr kumimoji="1" lang="en-US" altLang="zh-CN" dirty="0" smtClean="0"/>
              <a:t>2017-xx-xx</a:t>
            </a:r>
            <a:endParaRPr kumimoji="1" lang="zh-CN" alt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lvl1pPr>
              <a:defRPr>
                <a:solidFill>
                  <a:srgbClr val="00B0F0"/>
                </a:solidFill>
              </a:defRPr>
            </a:lvl1pPr>
          </a:lstStyle>
          <a:p>
            <a:r>
              <a:rPr lang="zh-CN" altLang="en-US" dirty="0" smtClean="0"/>
              <a:t>单击此处编辑母版标题样式</a:t>
            </a:r>
            <a:endParaRPr lang="en-US" dirty="0"/>
          </a:p>
        </p:txBody>
      </p:sp>
      <p:sp>
        <p:nvSpPr>
          <p:cNvPr id="3" name="Content Placeholder 2"/>
          <p:cNvSpPr>
            <a:spLocks noGrp="1"/>
          </p:cNvSpPr>
          <p:nvPr>
            <p:ph idx="1"/>
          </p:nvPr>
        </p:nvSpPr>
        <p:spPr>
          <a:xfrm>
            <a:off x="838200" y="1825625"/>
            <a:ext cx="10515600" cy="4351339"/>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a:prstGeom prst="rect">
            <a:avLst/>
          </a:prstGeo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1851" y="4589464"/>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825625"/>
            <a:ext cx="5181600" cy="4351339"/>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6172200" y="1825625"/>
            <a:ext cx="5181600" cy="4351339"/>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9" y="2505075"/>
            <a:ext cx="5157787"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1" y="2505075"/>
            <a:ext cx="5183188"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8" name="Footer Placeholder 7"/>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9" name="Slide Number Placeholder 8"/>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5" name="Slide Number Placeholder 4"/>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3" name="Footer Placeholder 2"/>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4" name="Slide Number Placeholder 3"/>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6"/>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a:xfrm>
            <a:off x="838200" y="6356351"/>
            <a:ext cx="2743200" cy="365125"/>
          </a:xfrm>
          <a:prstGeom prst="rect">
            <a:avLst/>
          </a:prstGeom>
        </p:spPr>
        <p:txBody>
          <a:bodyPr/>
          <a:lstStyle/>
          <a:p>
            <a:fld id="{77F2893C-FE51-46D1-A8AC-F91FCB9BC1D2}"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fld id="{E485E60F-DCA9-4699-AE3C-0FDC84AA3F0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image" Target="../media/image9.png"/><Relationship Id="rId2" Type="http://schemas.openxmlformats.org/officeDocument/2006/relationships/slideLayout" Target="../slideLayouts/slideLayout2.xml"/><Relationship Id="rId19" Type="http://schemas.openxmlformats.org/officeDocument/2006/relationships/image" Target="../media/image8.png"/><Relationship Id="rId18" Type="http://schemas.openxmlformats.org/officeDocument/2006/relationships/image" Target="../media/image7.png"/><Relationship Id="rId17" Type="http://schemas.openxmlformats.org/officeDocument/2006/relationships/image" Target="../media/image6.jpeg"/><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17"/>
          <a:stretch>
            <a:fillRect/>
          </a:stretch>
        </p:blipFill>
        <p:spPr>
          <a:xfrm>
            <a:off x="0" y="-834"/>
            <a:ext cx="12192000" cy="6859667"/>
          </a:xfrm>
          <a:prstGeom prst="rect">
            <a:avLst/>
          </a:prstGeom>
        </p:spPr>
      </p:pic>
      <p:grpSp>
        <p:nvGrpSpPr>
          <p:cNvPr id="5" name="组合 4"/>
          <p:cNvGrpSpPr/>
          <p:nvPr userDrawn="1"/>
        </p:nvGrpSpPr>
        <p:grpSpPr>
          <a:xfrm>
            <a:off x="10908458" y="403314"/>
            <a:ext cx="954359" cy="457261"/>
            <a:chOff x="7602223" y="350520"/>
            <a:chExt cx="715769" cy="342946"/>
          </a:xfrm>
        </p:grpSpPr>
        <p:pic>
          <p:nvPicPr>
            <p:cNvPr id="6" name="图片 5"/>
            <p:cNvPicPr>
              <a:picLocks noChangeAspect="1"/>
            </p:cNvPicPr>
            <p:nvPr/>
          </p:nvPicPr>
          <p:blipFill rotWithShape="1">
            <a:blip r:embed="rId18" cstate="print">
              <a:extLst>
                <a:ext uri="{28A0092B-C50C-407E-A947-70E740481C1C}">
                  <a14:useLocalDpi xmlns:a14="http://schemas.microsoft.com/office/drawing/2010/main" val="0"/>
                </a:ext>
              </a:extLst>
            </a:blip>
            <a:srcRect t="-1790" b="-1"/>
            <a:stretch>
              <a:fillRect/>
            </a:stretch>
          </p:blipFill>
          <p:spPr>
            <a:xfrm>
              <a:off x="7621929" y="350520"/>
              <a:ext cx="696063" cy="175698"/>
            </a:xfrm>
            <a:prstGeom prst="rect">
              <a:avLst/>
            </a:prstGeom>
          </p:spPr>
        </p:pic>
        <p:pic>
          <p:nvPicPr>
            <p:cNvPr id="7" name="图片 6"/>
            <p:cNvPicPr>
              <a:picLocks noChangeAspect="1"/>
            </p:cNvPicPr>
            <p:nvPr/>
          </p:nvPicPr>
          <p:blipFill rotWithShape="1">
            <a:blip r:embed="rId19" cstate="print">
              <a:extLst>
                <a:ext uri="{28A0092B-C50C-407E-A947-70E740481C1C}">
                  <a14:useLocalDpi xmlns:a14="http://schemas.microsoft.com/office/drawing/2010/main" val="0"/>
                </a:ext>
              </a:extLst>
            </a:blip>
            <a:srcRect t="-8430"/>
            <a:stretch>
              <a:fillRect/>
            </a:stretch>
          </p:blipFill>
          <p:spPr>
            <a:xfrm>
              <a:off x="7602223" y="502666"/>
              <a:ext cx="710281" cy="190800"/>
            </a:xfrm>
            <a:prstGeom prst="rect">
              <a:avLst/>
            </a:prstGeom>
          </p:spPr>
        </p:pic>
      </p:grpSp>
      <p:cxnSp>
        <p:nvCxnSpPr>
          <p:cNvPr id="8" name="直接连接符 7"/>
          <p:cNvCxnSpPr/>
          <p:nvPr userDrawn="1"/>
        </p:nvCxnSpPr>
        <p:spPr>
          <a:xfrm>
            <a:off x="10830560" y="1"/>
            <a:ext cx="0" cy="860575"/>
          </a:xfrm>
          <a:prstGeom prst="line">
            <a:avLst/>
          </a:prstGeom>
          <a:ln w="12700">
            <a:solidFill>
              <a:srgbClr val="0080FF"/>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userDrawn="1"/>
        </p:nvPicPr>
        <p:blipFill rotWithShape="1">
          <a:blip r:embed="rId20" cstate="print">
            <a:extLst>
              <a:ext uri="{28A0092B-C50C-407E-A947-70E740481C1C}">
                <a14:useLocalDpi xmlns:a14="http://schemas.microsoft.com/office/drawing/2010/main" val="0"/>
              </a:ext>
            </a:extLst>
          </a:blip>
          <a:srcRect/>
          <a:stretch>
            <a:fillRect/>
          </a:stretch>
        </p:blipFill>
        <p:spPr>
          <a:xfrm>
            <a:off x="172721" y="6204375"/>
            <a:ext cx="2620473" cy="57573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11.png"/><Relationship Id="rId1" Type="http://schemas.openxmlformats.org/officeDocument/2006/relationships/image" Target="../media/image10.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microsoft.com/office/2007/relationships/diagramDrawing" Target="../diagrams/drawing3.xml"/><Relationship Id="rId7" Type="http://schemas.openxmlformats.org/officeDocument/2006/relationships/diagramColors" Target="../diagrams/colors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3" Type="http://schemas.openxmlformats.org/officeDocument/2006/relationships/image" Target="../media/image44.emf"/><Relationship Id="rId2" Type="http://schemas.openxmlformats.org/officeDocument/2006/relationships/oleObject" Target="../embeddings/oleObject1.bin"/><Relationship Id="rId11" Type="http://schemas.openxmlformats.org/officeDocument/2006/relationships/notesSlide" Target="../notesSlides/notesSlide9.xml"/><Relationship Id="rId10" Type="http://schemas.openxmlformats.org/officeDocument/2006/relationships/vmlDrawing" Target="../drawings/vmlDrawing1.v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9" Type="http://schemas.openxmlformats.org/officeDocument/2006/relationships/tags" Target="../tags/tag3.xml"/><Relationship Id="rId8" Type="http://schemas.openxmlformats.org/officeDocument/2006/relationships/image" Target="../media/image46.png"/><Relationship Id="rId7" Type="http://schemas.openxmlformats.org/officeDocument/2006/relationships/image" Target="../media/image45.png"/><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3" Type="http://schemas.openxmlformats.org/officeDocument/2006/relationships/diagramLayout" Target="../diagrams/layout4.xml"/><Relationship Id="rId2" Type="http://schemas.openxmlformats.org/officeDocument/2006/relationships/diagramData" Target="../diagrams/data4.xml"/><Relationship Id="rId17" Type="http://schemas.openxmlformats.org/officeDocument/2006/relationships/notesSlide" Target="../notesSlides/notesSlide10.xml"/><Relationship Id="rId16" Type="http://schemas.openxmlformats.org/officeDocument/2006/relationships/slideLayout" Target="../slideLayouts/slideLayout2.xml"/><Relationship Id="rId15" Type="http://schemas.openxmlformats.org/officeDocument/2006/relationships/image" Target="../media/image50.png"/><Relationship Id="rId14" Type="http://schemas.openxmlformats.org/officeDocument/2006/relationships/image" Target="../media/image49.png"/><Relationship Id="rId13" Type="http://schemas.openxmlformats.org/officeDocument/2006/relationships/tags" Target="../tags/tag5.xml"/><Relationship Id="rId12" Type="http://schemas.openxmlformats.org/officeDocument/2006/relationships/image" Target="../media/image48.png"/><Relationship Id="rId11" Type="http://schemas.openxmlformats.org/officeDocument/2006/relationships/tags" Target="../tags/tag4.xml"/><Relationship Id="rId10" Type="http://schemas.openxmlformats.org/officeDocument/2006/relationships/image" Target="../media/image47.png"/><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vmlDrawing" Target="../drawings/vmlDrawing2.vml"/><Relationship Id="rId5" Type="http://schemas.openxmlformats.org/officeDocument/2006/relationships/slideLayout" Target="../slideLayouts/slideLayout2.xml"/><Relationship Id="rId4" Type="http://schemas.openxmlformats.org/officeDocument/2006/relationships/image" Target="../media/image52.png"/><Relationship Id="rId3" Type="http://schemas.openxmlformats.org/officeDocument/2006/relationships/image" Target="../media/image51.emf"/><Relationship Id="rId2" Type="http://schemas.openxmlformats.org/officeDocument/2006/relationships/oleObject" Target="../embeddings/oleObject2.bin"/><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image" Target="../media/image55.png"/><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1.png"/><Relationship Id="rId1" Type="http://schemas.openxmlformats.org/officeDocument/2006/relationships/image" Target="../media/image1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vmlDrawing" Target="../drawings/vmlDrawing3.vml"/><Relationship Id="rId4" Type="http://schemas.openxmlformats.org/officeDocument/2006/relationships/slideLayout" Target="../slideLayouts/slideLayout2.xml"/><Relationship Id="rId3" Type="http://schemas.openxmlformats.org/officeDocument/2006/relationships/image" Target="../media/image56.emf"/><Relationship Id="rId2" Type="http://schemas.openxmlformats.org/officeDocument/2006/relationships/oleObject" Target="../embeddings/oleObject3.bin"/><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59.png"/><Relationship Id="rId3" Type="http://schemas.openxmlformats.org/officeDocument/2006/relationships/image" Target="../media/image15.png"/><Relationship Id="rId2" Type="http://schemas.openxmlformats.org/officeDocument/2006/relationships/image" Target="../media/image58.png"/><Relationship Id="rId1" Type="http://schemas.openxmlformats.org/officeDocument/2006/relationships/image" Target="../media/image57.jpeg"/></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image" Target="../media/image62.jpeg"/><Relationship Id="rId3" Type="http://schemas.openxmlformats.org/officeDocument/2006/relationships/image" Target="../media/image61.jpeg"/><Relationship Id="rId2" Type="http://schemas.openxmlformats.org/officeDocument/2006/relationships/image" Target="../media/image60.png"/><Relationship Id="rId1"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6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3.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2.tiff"/><Relationship Id="rId1" Type="http://schemas.openxmlformats.org/officeDocument/2006/relationships/image" Target="../media/image1.tiff"/></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3.jpeg"/></Relationships>
</file>

<file path=ppt/slides/_rels/slide8.xml.rels><?xml version="1.0" encoding="UTF-8" standalone="yes"?>
<Relationships xmlns="http://schemas.openxmlformats.org/package/2006/relationships"><Relationship Id="rId9" Type="http://schemas.openxmlformats.org/officeDocument/2006/relationships/image" Target="../media/image20.png"/><Relationship Id="rId8" Type="http://schemas.openxmlformats.org/officeDocument/2006/relationships/image" Target="../media/image19.png"/><Relationship Id="rId7" Type="http://schemas.openxmlformats.org/officeDocument/2006/relationships/image" Target="../media/image18.png"/><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7" Type="http://schemas.openxmlformats.org/officeDocument/2006/relationships/notesSlide" Target="../notesSlides/notesSlide4.xml"/><Relationship Id="rId26" Type="http://schemas.openxmlformats.org/officeDocument/2006/relationships/slideLayout" Target="../slideLayouts/slideLayout2.xml"/><Relationship Id="rId25" Type="http://schemas.openxmlformats.org/officeDocument/2006/relationships/image" Target="../media/image34.png"/><Relationship Id="rId24" Type="http://schemas.openxmlformats.org/officeDocument/2006/relationships/image" Target="../media/image33.jpeg"/><Relationship Id="rId23" Type="http://schemas.openxmlformats.org/officeDocument/2006/relationships/image" Target="../media/image32.jpeg"/><Relationship Id="rId22" Type="http://schemas.openxmlformats.org/officeDocument/2006/relationships/image" Target="../media/image31.png"/><Relationship Id="rId21" Type="http://schemas.openxmlformats.org/officeDocument/2006/relationships/image" Target="../media/image30.png"/><Relationship Id="rId20" Type="http://schemas.openxmlformats.org/officeDocument/2006/relationships/image" Target="../media/image29.png"/><Relationship Id="rId2" Type="http://schemas.openxmlformats.org/officeDocument/2006/relationships/diagramData" Target="../diagrams/data1.xml"/><Relationship Id="rId19" Type="http://schemas.openxmlformats.org/officeDocument/2006/relationships/tags" Target="../tags/tag2.xml"/><Relationship Id="rId18" Type="http://schemas.openxmlformats.org/officeDocument/2006/relationships/image" Target="../media/image28.png"/><Relationship Id="rId17" Type="http://schemas.openxmlformats.org/officeDocument/2006/relationships/image" Target="../media/image27.png"/><Relationship Id="rId16" Type="http://schemas.openxmlformats.org/officeDocument/2006/relationships/image" Target="../media/image26.png"/><Relationship Id="rId15" Type="http://schemas.openxmlformats.org/officeDocument/2006/relationships/image" Target="../media/image25.png"/><Relationship Id="rId14" Type="http://schemas.openxmlformats.org/officeDocument/2006/relationships/image" Target="../media/image24.png"/><Relationship Id="rId13" Type="http://schemas.openxmlformats.org/officeDocument/2006/relationships/image" Target="../media/image23.png"/><Relationship Id="rId12" Type="http://schemas.openxmlformats.org/officeDocument/2006/relationships/image" Target="../media/image22.png"/><Relationship Id="rId11" Type="http://schemas.openxmlformats.org/officeDocument/2006/relationships/image" Target="../media/image21.png"/><Relationship Id="rId10" Type="http://schemas.openxmlformats.org/officeDocument/2006/relationships/tags" Target="../tags/tag1.xml"/><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2.xml"/><Relationship Id="rId7" Type="http://schemas.microsoft.com/office/2007/relationships/diagramDrawing" Target="../diagrams/drawing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3" Type="http://schemas.openxmlformats.org/officeDocument/2006/relationships/diagramData" Target="../diagrams/data2.xml"/><Relationship Id="rId2" Type="http://schemas.openxmlformats.org/officeDocument/2006/relationships/image" Target="../media/image35.png"/><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481" y="0"/>
            <a:ext cx="12189039" cy="6858000"/>
          </a:xfrm>
          <a:prstGeom prst="rect">
            <a:avLst/>
          </a:prstGeom>
        </p:spPr>
      </p:pic>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0" y="1715"/>
            <a:ext cx="12192000" cy="6856285"/>
          </a:xfrm>
          <a:prstGeom prst="rect">
            <a:avLst/>
          </a:prstGeom>
        </p:spPr>
      </p:pic>
      <p:sp>
        <p:nvSpPr>
          <p:cNvPr id="3" name="文本框 2"/>
          <p:cNvSpPr txBox="1"/>
          <p:nvPr/>
        </p:nvSpPr>
        <p:spPr>
          <a:xfrm>
            <a:off x="10325699" y="466141"/>
            <a:ext cx="1612165" cy="830997"/>
          </a:xfrm>
          <a:prstGeom prst="rect">
            <a:avLst/>
          </a:prstGeom>
          <a:noFill/>
        </p:spPr>
        <p:txBody>
          <a:bodyPr wrap="square" rtlCol="0">
            <a:spAutoFit/>
          </a:bodyPr>
          <a:lstStyle/>
          <a:p>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grpSp>
        <p:nvGrpSpPr>
          <p:cNvPr id="2" name="组合 1"/>
          <p:cNvGrpSpPr/>
          <p:nvPr/>
        </p:nvGrpSpPr>
        <p:grpSpPr>
          <a:xfrm>
            <a:off x="824075" y="3102229"/>
            <a:ext cx="5236756" cy="766788"/>
            <a:chOff x="551269" y="3034919"/>
            <a:chExt cx="3322014" cy="766788"/>
          </a:xfrm>
        </p:grpSpPr>
        <p:sp>
          <p:nvSpPr>
            <p:cNvPr id="17" name="文本框 16"/>
            <p:cNvSpPr txBox="1"/>
            <p:nvPr/>
          </p:nvSpPr>
          <p:spPr>
            <a:xfrm>
              <a:off x="551269" y="3043467"/>
              <a:ext cx="520096" cy="646331"/>
            </a:xfrm>
            <a:prstGeom prst="rect">
              <a:avLst/>
            </a:prstGeom>
            <a:noFill/>
          </p:spPr>
          <p:txBody>
            <a:bodyPr wrap="square" rtlCol="0">
              <a:spAutoFit/>
            </a:bodyPr>
            <a:lstStyle/>
            <a:p>
              <a:r>
                <a:rPr lang="en-US" altLang="zh-CN" sz="3600" b="1" dirty="0">
                  <a:solidFill>
                    <a:schemeClr val="tx1">
                      <a:lumMod val="50000"/>
                      <a:lumOff val="50000"/>
                    </a:schemeClr>
                  </a:solidFill>
                  <a:latin typeface="微软雅黑" panose="020B0503020204020204" charset="-122"/>
                  <a:ea typeface="微软雅黑" panose="020B0503020204020204" charset="-122"/>
                </a:rPr>
                <a:t>1</a:t>
              </a:r>
              <a:endParaRPr lang="zh-CN" altLang="en-US"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33" name="文本框 32"/>
            <p:cNvSpPr txBox="1"/>
            <p:nvPr/>
          </p:nvSpPr>
          <p:spPr>
            <a:xfrm>
              <a:off x="1094612" y="3034919"/>
              <a:ext cx="2778671" cy="625556"/>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广电</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网络建设背景</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47" name="直接连接符 46"/>
            <p:cNvCxnSpPr/>
            <p:nvPr/>
          </p:nvCxnSpPr>
          <p:spPr>
            <a:xfrm>
              <a:off x="1008953" y="3177707"/>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4" name="组合 4"/>
          <p:cNvGrpSpPr/>
          <p:nvPr/>
        </p:nvGrpSpPr>
        <p:grpSpPr>
          <a:xfrm>
            <a:off x="6669405" y="3054986"/>
            <a:ext cx="4983333" cy="687851"/>
            <a:chOff x="8306736" y="3043467"/>
            <a:chExt cx="4135454" cy="687896"/>
          </a:xfrm>
        </p:grpSpPr>
        <p:sp>
          <p:nvSpPr>
            <p:cNvPr id="53" name="文本框 52"/>
            <p:cNvSpPr txBox="1"/>
            <p:nvPr/>
          </p:nvSpPr>
          <p:spPr>
            <a:xfrm>
              <a:off x="8306736" y="3043467"/>
              <a:ext cx="520096" cy="645203"/>
            </a:xfrm>
            <a:prstGeom prst="rect">
              <a:avLst/>
            </a:prstGeom>
            <a:noFill/>
          </p:spPr>
          <p:txBody>
            <a:bodyPr wrap="square" rtlCol="0">
              <a:spAutoFit/>
            </a:bodyPr>
            <a:lstStyle/>
            <a:p>
              <a:r>
                <a:rPr lang="en-US" altLang="zh-CN" sz="3600" b="1" dirty="0">
                  <a:solidFill>
                    <a:srgbClr val="7F7F7F"/>
                  </a:solidFill>
                  <a:latin typeface="微软雅黑" panose="020B0503020204020204" charset="-122"/>
                  <a:ea typeface="微软雅黑" panose="020B0503020204020204" charset="-122"/>
                </a:rPr>
                <a:t>2</a:t>
              </a:r>
              <a:endParaRPr lang="en-US" altLang="zh-CN" sz="3600" b="1" dirty="0">
                <a:solidFill>
                  <a:srgbClr val="7F7F7F"/>
                </a:solidFill>
                <a:latin typeface="微软雅黑" panose="020B0503020204020204" charset="-122"/>
                <a:ea typeface="微软雅黑" panose="020B0503020204020204" charset="-122"/>
              </a:endParaRPr>
            </a:p>
          </p:txBody>
        </p:sp>
        <p:sp>
          <p:nvSpPr>
            <p:cNvPr id="54" name="文本框 53"/>
            <p:cNvSpPr txBox="1"/>
            <p:nvPr/>
          </p:nvSpPr>
          <p:spPr>
            <a:xfrm>
              <a:off x="9010453" y="3053003"/>
              <a:ext cx="3431737" cy="625597"/>
            </a:xfrm>
            <a:prstGeom prst="rect">
              <a:avLst/>
            </a:prstGeom>
            <a:noFill/>
          </p:spPr>
          <p:txBody>
            <a:bodyPr wrap="square" rtlCol="0">
              <a:spAutoFit/>
            </a:bodyPr>
            <a:lstStyle/>
            <a:p>
              <a:r>
                <a:rPr lang="en-US" altLang="zh-CN" sz="3465" b="1" dirty="0" smtClean="0">
                  <a:solidFill>
                    <a:srgbClr val="7F7F7F"/>
                  </a:solidFill>
                  <a:latin typeface="微软雅黑" panose="020B0503020204020204" charset="-122"/>
                  <a:ea typeface="微软雅黑" panose="020B0503020204020204" charset="-122"/>
                </a:rPr>
                <a:t>5G</a:t>
              </a:r>
              <a:r>
                <a:rPr lang="zh-CN" altLang="en-US" sz="3465" b="1" dirty="0" smtClean="0">
                  <a:solidFill>
                    <a:srgbClr val="7F7F7F"/>
                  </a:solidFill>
                  <a:latin typeface="微软雅黑" panose="020B0503020204020204" charset="-122"/>
                  <a:ea typeface="微软雅黑" panose="020B0503020204020204" charset="-122"/>
                </a:rPr>
                <a:t>网络安全新挑战</a:t>
              </a:r>
              <a:endParaRPr lang="zh-CN" altLang="en-US" sz="3465" b="1" dirty="0" smtClean="0">
                <a:solidFill>
                  <a:srgbClr val="7F7F7F"/>
                </a:solidFill>
                <a:latin typeface="微软雅黑" panose="020B0503020204020204" charset="-122"/>
                <a:ea typeface="微软雅黑" panose="020B0503020204020204" charset="-122"/>
              </a:endParaRPr>
            </a:p>
          </p:txBody>
        </p:sp>
        <p:cxnSp>
          <p:nvCxnSpPr>
            <p:cNvPr id="55" name="直接连接符 54"/>
            <p:cNvCxnSpPr/>
            <p:nvPr/>
          </p:nvCxnSpPr>
          <p:spPr>
            <a:xfrm>
              <a:off x="8842248" y="3107363"/>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pic>
        <p:nvPicPr>
          <p:cNvPr id="18" name="图片 17"/>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
        <p:nvSpPr>
          <p:cNvPr id="21" name="文本框 20"/>
          <p:cNvSpPr txBox="1"/>
          <p:nvPr/>
        </p:nvSpPr>
        <p:spPr>
          <a:xfrm>
            <a:off x="8067413" y="602340"/>
            <a:ext cx="2395207" cy="748988"/>
          </a:xfrm>
          <a:prstGeom prst="rect">
            <a:avLst/>
          </a:prstGeom>
          <a:noFill/>
        </p:spPr>
        <p:txBody>
          <a:bodyPr wrap="none" rtlCol="0">
            <a:spAutoFit/>
          </a:bodyPr>
          <a:lstStyle/>
          <a:p>
            <a:r>
              <a:rPr lang="en-US" altLang="zh-CN" sz="4265" dirty="0">
                <a:solidFill>
                  <a:schemeClr val="bg1"/>
                </a:solidFill>
                <a:latin typeface="微软雅黑 Light" panose="020B0502040204020203" pitchFamily="34" charset="-122"/>
                <a:ea typeface="微软雅黑 Light" panose="020B0502040204020203" pitchFamily="34" charset="-122"/>
              </a:rPr>
              <a:t>Contents</a:t>
            </a:r>
            <a:endParaRPr lang="zh-CN" altLang="en-US" sz="4265" dirty="0">
              <a:solidFill>
                <a:schemeClr val="bg1"/>
              </a:solidFill>
              <a:latin typeface="微软雅黑 Light" panose="020B0502040204020203" pitchFamily="34" charset="-122"/>
              <a:ea typeface="微软雅黑 Light" panose="020B0502040204020203" pitchFamily="34" charset="-122"/>
            </a:endParaRPr>
          </a:p>
        </p:txBody>
      </p:sp>
      <p:grpSp>
        <p:nvGrpSpPr>
          <p:cNvPr id="5" name="组合 13"/>
          <p:cNvGrpSpPr/>
          <p:nvPr/>
        </p:nvGrpSpPr>
        <p:grpSpPr>
          <a:xfrm>
            <a:off x="831314" y="4614157"/>
            <a:ext cx="5323302" cy="734744"/>
            <a:chOff x="8306736" y="3043467"/>
            <a:chExt cx="4135454" cy="734792"/>
          </a:xfrm>
        </p:grpSpPr>
        <p:sp>
          <p:nvSpPr>
            <p:cNvPr id="15"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rgbClr val="0080FF"/>
                  </a:solidFill>
                  <a:latin typeface="微软雅黑" panose="020B0503020204020204" charset="-122"/>
                  <a:ea typeface="微软雅黑" panose="020B0503020204020204" charset="-122"/>
                </a:rPr>
                <a:t>3</a:t>
              </a:r>
              <a:endParaRPr lang="en-US" altLang="zh-CN" sz="3600" b="1" dirty="0">
                <a:solidFill>
                  <a:srgbClr val="0080FF"/>
                </a:solidFill>
                <a:latin typeface="微软雅黑" panose="020B0503020204020204" charset="-122"/>
                <a:ea typeface="微软雅黑" panose="020B0503020204020204" charset="-122"/>
              </a:endParaRPr>
            </a:p>
          </p:txBody>
        </p:sp>
        <p:sp>
          <p:nvSpPr>
            <p:cNvPr id="16" name="文本框 53"/>
            <p:cNvSpPr txBox="1"/>
            <p:nvPr/>
          </p:nvSpPr>
          <p:spPr>
            <a:xfrm>
              <a:off x="9010453" y="3053003"/>
              <a:ext cx="3431737" cy="625597"/>
            </a:xfrm>
            <a:prstGeom prst="rect">
              <a:avLst/>
            </a:prstGeom>
            <a:noFill/>
          </p:spPr>
          <p:txBody>
            <a:bodyPr wrap="square" rtlCol="0">
              <a:spAutoFit/>
            </a:bodyPr>
            <a:lstStyle/>
            <a:p>
              <a:r>
                <a:rPr lang="zh-CN" altLang="en-US" sz="3465" b="1" dirty="0" smtClean="0">
                  <a:solidFill>
                    <a:srgbClr val="0080FF"/>
                  </a:solidFill>
                  <a:latin typeface="微软雅黑" panose="020B0503020204020204" charset="-122"/>
                  <a:ea typeface="微软雅黑" panose="020B0503020204020204" charset="-122"/>
                </a:rPr>
                <a:t>广电</a:t>
              </a:r>
              <a:r>
                <a:rPr lang="en-US" altLang="zh-CN" sz="3465" b="1" dirty="0" smtClean="0">
                  <a:solidFill>
                    <a:srgbClr val="0080FF"/>
                  </a:solidFill>
                  <a:latin typeface="微软雅黑" panose="020B0503020204020204" charset="-122"/>
                  <a:ea typeface="微软雅黑" panose="020B0503020204020204" charset="-122"/>
                </a:rPr>
                <a:t>5G</a:t>
              </a:r>
              <a:r>
                <a:rPr lang="zh-CN" altLang="en-US" sz="3465" b="1" dirty="0" smtClean="0">
                  <a:solidFill>
                    <a:srgbClr val="0080FF"/>
                  </a:solidFill>
                  <a:latin typeface="微软雅黑" panose="020B0503020204020204" charset="-122"/>
                  <a:ea typeface="微软雅黑" panose="020B0503020204020204" charset="-122"/>
                </a:rPr>
                <a:t>网络安全体系</a:t>
              </a:r>
              <a:endParaRPr lang="zh-CN" altLang="en-US" sz="3465" b="1" dirty="0" smtClean="0">
                <a:solidFill>
                  <a:srgbClr val="0080FF"/>
                </a:solidFill>
                <a:latin typeface="微软雅黑" panose="020B0503020204020204" charset="-122"/>
                <a:ea typeface="微软雅黑" panose="020B0503020204020204" charset="-122"/>
              </a:endParaRPr>
            </a:p>
          </p:txBody>
        </p:sp>
        <p:cxnSp>
          <p:nvCxnSpPr>
            <p:cNvPr id="19" name="直接连接符 18"/>
            <p:cNvCxnSpPr/>
            <p:nvPr/>
          </p:nvCxnSpPr>
          <p:spPr>
            <a:xfrm>
              <a:off x="8846385" y="3154259"/>
              <a:ext cx="0" cy="624000"/>
            </a:xfrm>
            <a:prstGeom prst="line">
              <a:avLst/>
            </a:prstGeom>
            <a:ln w="12700">
              <a:solidFill>
                <a:srgbClr val="0080FF"/>
              </a:solidFill>
            </a:ln>
          </p:spPr>
          <p:style>
            <a:lnRef idx="1">
              <a:schemeClr val="accent1"/>
            </a:lnRef>
            <a:fillRef idx="0">
              <a:schemeClr val="accent1"/>
            </a:fillRef>
            <a:effectRef idx="0">
              <a:schemeClr val="accent1"/>
            </a:effectRef>
            <a:fontRef idx="minor">
              <a:schemeClr val="tx1"/>
            </a:fontRef>
          </p:style>
        </p:cxnSp>
      </p:grpSp>
      <p:grpSp>
        <p:nvGrpSpPr>
          <p:cNvPr id="6" name="组合 19"/>
          <p:cNvGrpSpPr/>
          <p:nvPr/>
        </p:nvGrpSpPr>
        <p:grpSpPr>
          <a:xfrm>
            <a:off x="6610790" y="4625879"/>
            <a:ext cx="5299856" cy="734744"/>
            <a:chOff x="8306736" y="3043467"/>
            <a:chExt cx="4135454" cy="734792"/>
          </a:xfrm>
        </p:grpSpPr>
        <p:sp>
          <p:nvSpPr>
            <p:cNvPr id="22"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chemeClr val="tx1">
                      <a:lumMod val="50000"/>
                      <a:lumOff val="50000"/>
                    </a:schemeClr>
                  </a:solidFill>
                  <a:latin typeface="微软雅黑" panose="020B0503020204020204" charset="-122"/>
                  <a:ea typeface="微软雅黑" panose="020B0503020204020204" charset="-122"/>
                </a:rPr>
                <a:t>4</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23" name="文本框 53"/>
            <p:cNvSpPr txBox="1"/>
            <p:nvPr/>
          </p:nvSpPr>
          <p:spPr>
            <a:xfrm>
              <a:off x="9010453" y="3053001"/>
              <a:ext cx="3431737" cy="646373"/>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华数</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网络安全实践</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24" name="直接连接符 23"/>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广电网络安全参考框架</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sp>
        <p:nvSpPr>
          <p:cNvPr id="15" name="圆角矩形 14"/>
          <p:cNvSpPr/>
          <p:nvPr/>
        </p:nvSpPr>
        <p:spPr bwMode="auto">
          <a:xfrm>
            <a:off x="901755" y="3146959"/>
            <a:ext cx="2031944" cy="1790431"/>
          </a:xfrm>
          <a:prstGeom prst="roundRect">
            <a:avLst>
              <a:gd name="adj" fmla="val 3486"/>
            </a:avLst>
          </a:prstGeom>
          <a:noFill/>
          <a:ln>
            <a:solidFill>
              <a:srgbClr val="0070C0"/>
            </a:solidFill>
            <a:prstDash val="sysDash"/>
          </a:ln>
        </p:spPr>
        <p:style>
          <a:lnRef idx="2">
            <a:schemeClr val="accent1"/>
          </a:lnRef>
          <a:fillRef idx="1">
            <a:schemeClr val="lt1"/>
          </a:fillRef>
          <a:effectRef idx="0">
            <a:schemeClr val="accent1"/>
          </a:effectRef>
          <a:fontRef idx="minor">
            <a:schemeClr val="dk1"/>
          </a:fontRef>
        </p:style>
        <p:txBody>
          <a:bodyPr anchor="ctr"/>
          <a:lstStyle/>
          <a:p>
            <a:pPr eaLnBrk="0" hangingPunct="0">
              <a:defRPr/>
            </a:pPr>
            <a:endParaRPr lang="zh-CN" altLang="en-US" sz="1000">
              <a:latin typeface="微软雅黑" panose="020B0503020204020204" charset="-122"/>
              <a:ea typeface="微软雅黑" panose="020B0503020204020204" charset="-122"/>
            </a:endParaRPr>
          </a:p>
        </p:txBody>
      </p:sp>
      <p:sp>
        <p:nvSpPr>
          <p:cNvPr id="16" name="TextBox 78"/>
          <p:cNvSpPr txBox="1">
            <a:spLocks noChangeArrowheads="1"/>
          </p:cNvSpPr>
          <p:nvPr/>
        </p:nvSpPr>
        <p:spPr bwMode="auto">
          <a:xfrm>
            <a:off x="533301" y="1710047"/>
            <a:ext cx="2851166" cy="738664"/>
          </a:xfrm>
          <a:prstGeom prst="rect">
            <a:avLst/>
          </a:prstGeom>
          <a:noFill/>
          <a:ln w="9525">
            <a:solidFill>
              <a:srgbClr val="0066CC"/>
            </a:solidFill>
            <a:prstDash val="dash"/>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b="1" dirty="0">
                <a:latin typeface="微软雅黑" panose="020B0503020204020204" charset="-122"/>
                <a:ea typeface="微软雅黑" panose="020B0503020204020204" charset="-122"/>
              </a:rPr>
              <a:t>广电总局</a:t>
            </a:r>
            <a:endParaRPr lang="en-US" altLang="zh-CN" sz="1400" b="1" dirty="0">
              <a:latin typeface="微软雅黑" panose="020B0503020204020204" charset="-122"/>
              <a:ea typeface="微软雅黑" panose="020B0503020204020204" charset="-122"/>
            </a:endParaRPr>
          </a:p>
          <a:p>
            <a:pPr algn="ctr" eaLnBrk="1" hangingPunct="1"/>
            <a:r>
              <a:rPr lang="en-US" altLang="zh-CN" sz="1400" b="1" dirty="0">
                <a:latin typeface="微软雅黑" panose="020B0503020204020204" charset="-122"/>
                <a:ea typeface="微软雅黑" panose="020B0503020204020204" charset="-122"/>
              </a:rPr>
              <a:t>《</a:t>
            </a:r>
            <a:r>
              <a:rPr lang="zh-CN" altLang="en-US" sz="1400" b="1" dirty="0">
                <a:latin typeface="微软雅黑" panose="020B0503020204020204" charset="-122"/>
                <a:ea typeface="微软雅黑" panose="020B0503020204020204" charset="-122"/>
              </a:rPr>
              <a:t>有线数字电视系统安全指导意见</a:t>
            </a:r>
            <a:r>
              <a:rPr lang="en-US" altLang="zh-CN" sz="1400" b="1" dirty="0">
                <a:latin typeface="微软雅黑" panose="020B0503020204020204" charset="-122"/>
                <a:ea typeface="微软雅黑" panose="020B0503020204020204" charset="-122"/>
              </a:rPr>
              <a:t>》</a:t>
            </a:r>
            <a:endParaRPr lang="en-US" altLang="zh-CN" sz="1400" b="1" dirty="0">
              <a:latin typeface="微软雅黑" panose="020B0503020204020204" charset="-122"/>
              <a:ea typeface="微软雅黑" panose="020B0503020204020204" charset="-122"/>
            </a:endParaRPr>
          </a:p>
          <a:p>
            <a:pPr algn="ctr" eaLnBrk="1" hangingPunct="1"/>
            <a:r>
              <a:rPr lang="zh-CN" altLang="en-US" sz="1400" b="1" dirty="0">
                <a:latin typeface="微软雅黑" panose="020B0503020204020204" charset="-122"/>
                <a:ea typeface="微软雅黑" panose="020B0503020204020204" charset="-122"/>
              </a:rPr>
              <a:t>征求意见稿</a:t>
            </a:r>
            <a:endParaRPr lang="zh-CN" altLang="en-US" sz="1400" b="1" dirty="0">
              <a:latin typeface="微软雅黑" panose="020B0503020204020204" charset="-122"/>
              <a:ea typeface="微软雅黑" panose="020B0503020204020204" charset="-122"/>
            </a:endParaRPr>
          </a:p>
        </p:txBody>
      </p:sp>
      <p:pic>
        <p:nvPicPr>
          <p:cNvPr id="17" name="Picture 1" descr="C:\Users\Administrator\AppData\Roaming\Tencent\Users\20020371\QQ\WinTemp\RichOle\@3JQ_}X9NK6O7IA]ZQS94AO.jpg"/>
          <p:cNvPicPr>
            <a:picLocks noChangeAspect="1" noChangeArrowheads="1"/>
          </p:cNvPicPr>
          <p:nvPr/>
        </p:nvPicPr>
        <p:blipFill>
          <a:blip r:embed="rId2"/>
          <a:srcRect/>
          <a:stretch>
            <a:fillRect/>
          </a:stretch>
        </p:blipFill>
        <p:spPr bwMode="auto">
          <a:xfrm>
            <a:off x="997527" y="2737493"/>
            <a:ext cx="1851503" cy="2199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
          <p:cNvPicPr>
            <a:picLocks noChangeAspect="1" noChangeArrowheads="1"/>
          </p:cNvPicPr>
          <p:nvPr/>
        </p:nvPicPr>
        <p:blipFill>
          <a:blip r:embed="rId3"/>
          <a:srcRect/>
          <a:stretch>
            <a:fillRect/>
          </a:stretch>
        </p:blipFill>
        <p:spPr bwMode="auto">
          <a:xfrm>
            <a:off x="4301482" y="1413163"/>
            <a:ext cx="3007681" cy="1496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3"/>
          <p:cNvPicPr>
            <a:picLocks noChangeAspect="1" noChangeArrowheads="1"/>
          </p:cNvPicPr>
          <p:nvPr/>
        </p:nvPicPr>
        <p:blipFill>
          <a:blip r:embed="rId4"/>
          <a:srcRect/>
          <a:stretch>
            <a:fillRect/>
          </a:stretch>
        </p:blipFill>
        <p:spPr bwMode="auto">
          <a:xfrm>
            <a:off x="8134598" y="3562597"/>
            <a:ext cx="3384468" cy="1774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5"/>
          <p:cNvPicPr>
            <a:picLocks noChangeAspect="1" noChangeArrowheads="1"/>
          </p:cNvPicPr>
          <p:nvPr/>
        </p:nvPicPr>
        <p:blipFill>
          <a:blip r:embed="rId5"/>
          <a:srcRect/>
          <a:stretch>
            <a:fillRect/>
          </a:stretch>
        </p:blipFill>
        <p:spPr bwMode="auto">
          <a:xfrm>
            <a:off x="4395544" y="3467595"/>
            <a:ext cx="2409248" cy="1864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6"/>
          <p:cNvPicPr>
            <a:picLocks noChangeAspect="1" noChangeArrowheads="1"/>
          </p:cNvPicPr>
          <p:nvPr/>
        </p:nvPicPr>
        <p:blipFill>
          <a:blip r:embed="rId6"/>
          <a:srcRect/>
          <a:stretch>
            <a:fillRect/>
          </a:stretch>
        </p:blipFill>
        <p:spPr bwMode="auto">
          <a:xfrm>
            <a:off x="8397324" y="1377538"/>
            <a:ext cx="2833160" cy="1607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extBox 78"/>
          <p:cNvSpPr txBox="1">
            <a:spLocks noChangeArrowheads="1"/>
          </p:cNvSpPr>
          <p:nvPr/>
        </p:nvSpPr>
        <p:spPr bwMode="auto">
          <a:xfrm>
            <a:off x="4857008" y="5457003"/>
            <a:ext cx="17931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800" b="1" dirty="0">
                <a:latin typeface="微软雅黑" panose="020B0503020204020204" charset="-122"/>
                <a:ea typeface="微软雅黑" panose="020B0503020204020204" charset="-122"/>
              </a:rPr>
              <a:t>安全流程要求</a:t>
            </a:r>
            <a:endParaRPr lang="zh-CN" altLang="en-US" sz="1800" b="1" dirty="0">
              <a:latin typeface="微软雅黑" panose="020B0503020204020204" charset="-122"/>
              <a:ea typeface="微软雅黑" panose="020B0503020204020204" charset="-122"/>
            </a:endParaRPr>
          </a:p>
        </p:txBody>
      </p:sp>
      <p:sp>
        <p:nvSpPr>
          <p:cNvPr id="23" name="TextBox 78"/>
          <p:cNvSpPr txBox="1">
            <a:spLocks noChangeArrowheads="1"/>
          </p:cNvSpPr>
          <p:nvPr/>
        </p:nvSpPr>
        <p:spPr bwMode="auto">
          <a:xfrm>
            <a:off x="4892634" y="3090890"/>
            <a:ext cx="15105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800" b="1" dirty="0">
                <a:latin typeface="微软雅黑" panose="020B0503020204020204" charset="-122"/>
                <a:ea typeface="微软雅黑" panose="020B0503020204020204" charset="-122"/>
              </a:rPr>
              <a:t>总体框架</a:t>
            </a:r>
            <a:endParaRPr lang="zh-CN" altLang="en-US" sz="1800" b="1" dirty="0">
              <a:latin typeface="微软雅黑" panose="020B0503020204020204" charset="-122"/>
              <a:ea typeface="微软雅黑" panose="020B0503020204020204" charset="-122"/>
            </a:endParaRPr>
          </a:p>
        </p:txBody>
      </p:sp>
      <p:sp>
        <p:nvSpPr>
          <p:cNvPr id="24" name="TextBox 78"/>
          <p:cNvSpPr txBox="1">
            <a:spLocks noChangeArrowheads="1"/>
          </p:cNvSpPr>
          <p:nvPr/>
        </p:nvSpPr>
        <p:spPr bwMode="auto">
          <a:xfrm>
            <a:off x="8896520" y="3079015"/>
            <a:ext cx="180314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800" b="1" dirty="0">
                <a:latin typeface="微软雅黑" panose="020B0503020204020204" charset="-122"/>
                <a:ea typeface="微软雅黑" panose="020B0503020204020204" charset="-122"/>
              </a:rPr>
              <a:t>安全域划分要求</a:t>
            </a:r>
            <a:endParaRPr lang="zh-CN" altLang="en-US" sz="1800" b="1" dirty="0">
              <a:latin typeface="微软雅黑" panose="020B0503020204020204" charset="-122"/>
              <a:ea typeface="微软雅黑" panose="020B0503020204020204" charset="-122"/>
            </a:endParaRPr>
          </a:p>
        </p:txBody>
      </p:sp>
      <p:sp>
        <p:nvSpPr>
          <p:cNvPr id="25" name="TextBox 78"/>
          <p:cNvSpPr txBox="1">
            <a:spLocks noChangeArrowheads="1"/>
          </p:cNvSpPr>
          <p:nvPr/>
        </p:nvSpPr>
        <p:spPr bwMode="auto">
          <a:xfrm>
            <a:off x="9003696" y="5460999"/>
            <a:ext cx="17672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800" b="1" dirty="0">
                <a:latin typeface="微软雅黑" panose="020B0503020204020204" charset="-122"/>
                <a:ea typeface="微软雅黑" panose="020B0503020204020204" charset="-122"/>
              </a:rPr>
              <a:t>安全要求通则</a:t>
            </a:r>
            <a:endParaRPr lang="zh-CN" altLang="en-US" sz="1800" b="1" dirty="0">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1184030" y="1158440"/>
            <a:ext cx="2773027" cy="1821952"/>
          </a:xfrm>
          <a:prstGeom prst="rect">
            <a:avLst/>
          </a:prstGeom>
        </p:spPr>
      </p:pic>
      <p:pic>
        <p:nvPicPr>
          <p:cNvPr id="7" name="Picture 1"/>
          <p:cNvPicPr>
            <a:picLocks noChangeAspect="1" noChangeArrowheads="1"/>
          </p:cNvPicPr>
          <p:nvPr/>
        </p:nvPicPr>
        <p:blipFill>
          <a:blip r:embed="rId2"/>
          <a:srcRect/>
          <a:stretch>
            <a:fillRect/>
          </a:stretch>
        </p:blipFill>
        <p:spPr bwMode="auto">
          <a:xfrm>
            <a:off x="1125414" y="3889473"/>
            <a:ext cx="2831643" cy="1832270"/>
          </a:xfrm>
          <a:prstGeom prst="rect">
            <a:avLst/>
          </a:prstGeom>
          <a:noFill/>
          <a:ln w="9525">
            <a:noFill/>
            <a:miter lim="800000"/>
            <a:headEnd/>
            <a:tailEnd/>
          </a:ln>
        </p:spPr>
      </p:pic>
      <p:sp>
        <p:nvSpPr>
          <p:cNvPr id="8" name="十字形 7"/>
          <p:cNvSpPr/>
          <p:nvPr/>
        </p:nvSpPr>
        <p:spPr>
          <a:xfrm>
            <a:off x="2278186" y="3172762"/>
            <a:ext cx="546265" cy="570014"/>
          </a:xfrm>
          <a:prstGeom prst="plus">
            <a:avLst>
              <a:gd name="adj" fmla="val 31522"/>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9" name="右箭头 8"/>
          <p:cNvSpPr/>
          <p:nvPr/>
        </p:nvSpPr>
        <p:spPr>
          <a:xfrm>
            <a:off x="4315263" y="3001108"/>
            <a:ext cx="1294411" cy="8883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1"/>
          <p:cNvPicPr>
            <a:picLocks noChangeAspect="1"/>
          </p:cNvPicPr>
          <p:nvPr/>
        </p:nvPicPr>
        <p:blipFill>
          <a:blip r:embed="rId3"/>
          <a:srcRect/>
          <a:stretch>
            <a:fillRect/>
          </a:stretch>
        </p:blipFill>
        <p:spPr bwMode="auto">
          <a:xfrm>
            <a:off x="5834028" y="1333547"/>
            <a:ext cx="5232586" cy="376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5834027" y="1220162"/>
            <a:ext cx="5232558" cy="338554"/>
          </a:xfrm>
          <a:prstGeom prst="rect">
            <a:avLst/>
          </a:prstGeom>
          <a:solidFill>
            <a:schemeClr val="bg1"/>
          </a:solidFill>
        </p:spPr>
        <p:txBody>
          <a:bodyPr wrap="square" rtlCol="0">
            <a:spAutoFit/>
          </a:bodyPr>
          <a:lstStyle/>
          <a:p>
            <a:pPr algn="ctr"/>
            <a:r>
              <a:rPr lang="zh-CN" altLang="en-US" sz="1600" dirty="0"/>
              <a:t>广电</a:t>
            </a:r>
            <a:r>
              <a:rPr lang="en-US" altLang="zh-CN" sz="1600" dirty="0"/>
              <a:t>5G</a:t>
            </a:r>
            <a:r>
              <a:rPr lang="zh-CN" altLang="en-US" sz="1600" dirty="0"/>
              <a:t>网络安全架构</a:t>
            </a:r>
            <a:endParaRPr lang="zh-CN" altLang="en-US" sz="1600" dirty="0"/>
          </a:p>
        </p:txBody>
      </p:sp>
      <p:sp>
        <p:nvSpPr>
          <p:cNvPr id="12" name="内容占位符 2"/>
          <p:cNvSpPr txBox="1"/>
          <p:nvPr/>
        </p:nvSpPr>
        <p:spPr>
          <a:xfrm>
            <a:off x="4493172" y="5197366"/>
            <a:ext cx="7698828" cy="654941"/>
          </a:xfrm>
          <a:prstGeom prst="rect">
            <a:avLst/>
          </a:prstGeom>
        </p:spPr>
        <p:txBody>
          <a:bodyPr anchor="ctr" anchorCtr="0"/>
          <a:lstStyle>
            <a:lvl1pPr defTabSz="1012825" eaLnBrk="0" hangingPunct="0">
              <a:defRPr sz="2000">
                <a:solidFill>
                  <a:schemeClr val="tx1"/>
                </a:solidFill>
                <a:latin typeface="Arial" panose="020B0604020202020204" pitchFamily="34" charset="0"/>
                <a:ea typeface="宋体" panose="02010600030101010101" pitchFamily="2" charset="-122"/>
              </a:defRPr>
            </a:lvl1pPr>
            <a:lvl2pPr marL="742950" indent="-285750" defTabSz="1012825" eaLnBrk="0" hangingPunct="0">
              <a:defRPr sz="2000">
                <a:solidFill>
                  <a:schemeClr val="tx1"/>
                </a:solidFill>
                <a:latin typeface="Arial" panose="020B0604020202020204" pitchFamily="34" charset="0"/>
                <a:ea typeface="宋体" panose="02010600030101010101" pitchFamily="2" charset="-122"/>
              </a:defRPr>
            </a:lvl2pPr>
            <a:lvl3pPr marL="1143000" indent="-228600" defTabSz="1012825" eaLnBrk="0" hangingPunct="0">
              <a:defRPr sz="2000">
                <a:solidFill>
                  <a:schemeClr val="tx1"/>
                </a:solidFill>
                <a:latin typeface="Arial" panose="020B0604020202020204" pitchFamily="34" charset="0"/>
                <a:ea typeface="宋体" panose="02010600030101010101" pitchFamily="2" charset="-122"/>
              </a:defRPr>
            </a:lvl3pPr>
            <a:lvl4pPr marL="1600200" indent="-228600" defTabSz="1012825" eaLnBrk="0" hangingPunct="0">
              <a:defRPr sz="2000">
                <a:solidFill>
                  <a:schemeClr val="tx1"/>
                </a:solidFill>
                <a:latin typeface="Arial" panose="020B0604020202020204" pitchFamily="34" charset="0"/>
                <a:ea typeface="宋体" panose="02010600030101010101" pitchFamily="2" charset="-122"/>
              </a:defRPr>
            </a:lvl4pPr>
            <a:lvl5pPr marL="2057400" indent="-228600" defTabSz="1012825" eaLnBrk="0" hangingPunct="0">
              <a:defRPr sz="2000">
                <a:solidFill>
                  <a:schemeClr val="tx1"/>
                </a:solidFill>
                <a:latin typeface="Arial" panose="020B0604020202020204" pitchFamily="34" charset="0"/>
                <a:ea typeface="宋体" panose="02010600030101010101" pitchFamily="2" charset="-122"/>
              </a:defRPr>
            </a:lvl5pPr>
            <a:lvl6pPr marL="2514600" indent="-228600" defTabSz="1012825"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defTabSz="1012825"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defTabSz="1012825"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defTabSz="1012825"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lnSpc>
                <a:spcPct val="80000"/>
              </a:lnSpc>
              <a:spcBef>
                <a:spcPct val="20000"/>
              </a:spcBef>
            </a:pPr>
            <a:r>
              <a:rPr lang="zh-CN" altLang="en-US" sz="2600" b="1" dirty="0" smtClean="0">
                <a:solidFill>
                  <a:srgbClr val="0070C0"/>
                </a:solidFill>
                <a:latin typeface="微软雅黑" panose="020B0503020204020204" charset="-122"/>
                <a:ea typeface="微软雅黑" panose="020B0503020204020204" charset="-122"/>
                <a:cs typeface="Arial" panose="020B0604020202020204" pitchFamily="34" charset="0"/>
              </a:rPr>
              <a:t>核心网内外</a:t>
            </a:r>
            <a:r>
              <a:rPr lang="zh-CN" altLang="en-US" sz="2600" b="1" dirty="0" smtClean="0">
                <a:solidFill>
                  <a:srgbClr val="FF0000"/>
                </a:solidFill>
                <a:latin typeface="微软雅黑" panose="020B0503020204020204" charset="-122"/>
                <a:ea typeface="微软雅黑" panose="020B0503020204020204" charset="-122"/>
                <a:cs typeface="Arial" panose="020B0604020202020204" pitchFamily="34" charset="0"/>
              </a:rPr>
              <a:t>统合  </a:t>
            </a:r>
            <a:r>
              <a:rPr lang="zh-CN" altLang="en-US" sz="2600" b="1" dirty="0" smtClean="0">
                <a:solidFill>
                  <a:srgbClr val="0070C0"/>
                </a:solidFill>
                <a:latin typeface="微软雅黑" panose="020B0503020204020204" charset="-122"/>
                <a:ea typeface="微软雅黑" panose="020B0503020204020204" charset="-122"/>
                <a:cs typeface="Arial" panose="020B0604020202020204" pitchFamily="34" charset="0"/>
              </a:rPr>
              <a:t>承载网整体</a:t>
            </a:r>
            <a:r>
              <a:rPr lang="zh-CN" altLang="en-US" sz="2600" b="1" dirty="0" smtClean="0">
                <a:solidFill>
                  <a:srgbClr val="FF0000"/>
                </a:solidFill>
                <a:latin typeface="微软雅黑" panose="020B0503020204020204" charset="-122"/>
                <a:ea typeface="微软雅黑" panose="020B0503020204020204" charset="-122"/>
                <a:cs typeface="Arial" panose="020B0604020202020204" pitchFamily="34" charset="0"/>
              </a:rPr>
              <a:t>融合  </a:t>
            </a:r>
            <a:r>
              <a:rPr lang="zh-CN" altLang="en-US" sz="2600" b="1" dirty="0" smtClean="0">
                <a:solidFill>
                  <a:srgbClr val="0070C0"/>
                </a:solidFill>
                <a:latin typeface="微软雅黑" panose="020B0503020204020204" charset="-122"/>
                <a:ea typeface="微软雅黑" panose="020B0503020204020204" charset="-122"/>
                <a:cs typeface="Arial" panose="020B0604020202020204" pitchFamily="34" charset="0"/>
              </a:rPr>
              <a:t>管理网分级</a:t>
            </a:r>
            <a:r>
              <a:rPr lang="zh-CN" altLang="en-US" sz="2600" b="1" dirty="0" smtClean="0">
                <a:solidFill>
                  <a:srgbClr val="FF0000"/>
                </a:solidFill>
                <a:latin typeface="微软雅黑" panose="020B0503020204020204" charset="-122"/>
                <a:ea typeface="微软雅黑" panose="020B0503020204020204" charset="-122"/>
                <a:cs typeface="Arial" panose="020B0604020202020204" pitchFamily="34" charset="0"/>
              </a:rPr>
              <a:t>整合</a:t>
            </a:r>
            <a:endParaRPr lang="zh-CN" altLang="en-US" sz="2600" b="1" dirty="0">
              <a:ea typeface="黑体" panose="02010609060101010101" pitchFamily="49" charset="-122"/>
            </a:endParaRPr>
          </a:p>
        </p:txBody>
      </p:sp>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网络安全架构</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4"/>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网络应用场景安全分析</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sp>
        <p:nvSpPr>
          <p:cNvPr id="26" name="矩形 25"/>
          <p:cNvSpPr/>
          <p:nvPr/>
        </p:nvSpPr>
        <p:spPr>
          <a:xfrm>
            <a:off x="8912611" y="3317864"/>
            <a:ext cx="1533153" cy="528775"/>
          </a:xfrm>
          <a:prstGeom prst="rect">
            <a:avLst/>
          </a:prstGeom>
          <a:solidFill>
            <a:srgbClr val="FF9933"/>
          </a:solidFill>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altLang="zh-CN" sz="1400" b="1" dirty="0">
                <a:solidFill>
                  <a:schemeClr val="tx1"/>
                </a:solidFill>
                <a:effectLst>
                  <a:outerShdw blurRad="38100" dist="38100" dir="2700000" algn="tl">
                    <a:srgbClr val="000000">
                      <a:alpha val="43137"/>
                    </a:srgbClr>
                  </a:outerShdw>
                </a:effectLst>
                <a:latin typeface="+mj-lt"/>
              </a:rPr>
              <a:t>CDN</a:t>
            </a:r>
            <a:r>
              <a:rPr lang="zh-CN" altLang="en-US" sz="1400" b="1" dirty="0">
                <a:solidFill>
                  <a:schemeClr val="tx1"/>
                </a:solidFill>
                <a:effectLst>
                  <a:outerShdw blurRad="38100" dist="38100" dir="2700000" algn="tl">
                    <a:srgbClr val="000000">
                      <a:alpha val="43137"/>
                    </a:srgbClr>
                  </a:outerShdw>
                </a:effectLst>
                <a:latin typeface="+mj-lt"/>
              </a:rPr>
              <a:t>、</a:t>
            </a:r>
            <a:r>
              <a:rPr lang="en-US" altLang="zh-CN" sz="1400" b="1" dirty="0">
                <a:solidFill>
                  <a:schemeClr val="tx1"/>
                </a:solidFill>
                <a:effectLst>
                  <a:outerShdw blurRad="38100" dist="38100" dir="2700000" algn="tl">
                    <a:srgbClr val="000000">
                      <a:alpha val="43137"/>
                    </a:srgbClr>
                  </a:outerShdw>
                </a:effectLst>
                <a:latin typeface="+mj-lt"/>
              </a:rPr>
              <a:t>Cache</a:t>
            </a:r>
            <a:endParaRPr lang="zh-CN" altLang="en-US" sz="1400" b="1" dirty="0">
              <a:solidFill>
                <a:schemeClr val="tx1"/>
              </a:solidFill>
              <a:effectLst>
                <a:outerShdw blurRad="38100" dist="38100" dir="2700000" algn="tl">
                  <a:srgbClr val="000000">
                    <a:alpha val="43137"/>
                  </a:srgbClr>
                </a:outerShdw>
              </a:effectLst>
              <a:latin typeface="+mj-lt"/>
            </a:endParaRPr>
          </a:p>
        </p:txBody>
      </p:sp>
      <p:sp>
        <p:nvSpPr>
          <p:cNvPr id="27" name="矩形 26"/>
          <p:cNvSpPr/>
          <p:nvPr/>
        </p:nvSpPr>
        <p:spPr>
          <a:xfrm>
            <a:off x="7379457" y="3317864"/>
            <a:ext cx="1533153" cy="528775"/>
          </a:xfrm>
          <a:prstGeom prst="rect">
            <a:avLst/>
          </a:prstGeom>
          <a:solidFill>
            <a:srgbClr val="92D050"/>
          </a:solidFill>
        </p:spPr>
        <p:style>
          <a:lnRef idx="1">
            <a:schemeClr val="accent4"/>
          </a:lnRef>
          <a:fillRef idx="2">
            <a:schemeClr val="accent4"/>
          </a:fillRef>
          <a:effectRef idx="1">
            <a:schemeClr val="accent4"/>
          </a:effectRef>
          <a:fontRef idx="minor">
            <a:schemeClr val="dk1"/>
          </a:fontRef>
        </p:style>
        <p:txBody>
          <a:bodyPr anchor="ctr"/>
          <a:lstStyle/>
          <a:p>
            <a:pPr algn="ctr"/>
            <a:r>
              <a:rPr lang="zh-CN" altLang="en-US" sz="1400" b="1">
                <a:solidFill>
                  <a:schemeClr val="tx1"/>
                </a:solidFill>
                <a:effectLst>
                  <a:outerShdw blurRad="38100" dist="38100" dir="2700000" algn="tl">
                    <a:srgbClr val="FFFFFF"/>
                  </a:outerShdw>
                </a:effectLst>
                <a:latin typeface="Arial" panose="020B0604020202020204" pitchFamily="34" charset="0"/>
              </a:rPr>
              <a:t>中心播出库</a:t>
            </a:r>
            <a:endParaRPr lang="en-US" altLang="zh-CN" sz="1400" b="1">
              <a:solidFill>
                <a:schemeClr val="tx1"/>
              </a:solidFill>
              <a:effectLst>
                <a:outerShdw blurRad="38100" dist="38100" dir="2700000" algn="tl">
                  <a:srgbClr val="FFFFFF"/>
                </a:outerShdw>
              </a:effectLst>
              <a:latin typeface="Arial" panose="020B0604020202020204" pitchFamily="34" charset="0"/>
            </a:endParaRPr>
          </a:p>
        </p:txBody>
      </p:sp>
      <p:sp>
        <p:nvSpPr>
          <p:cNvPr id="28" name="矩形 27"/>
          <p:cNvSpPr/>
          <p:nvPr/>
        </p:nvSpPr>
        <p:spPr>
          <a:xfrm>
            <a:off x="5846305" y="3317864"/>
            <a:ext cx="1533153" cy="528775"/>
          </a:xfrm>
          <a:prstGeom prst="rect">
            <a:avLst/>
          </a:prstGeom>
          <a:solidFill>
            <a:srgbClr val="FFFF00"/>
          </a:solidFill>
        </p:spPr>
        <p:style>
          <a:lnRef idx="1">
            <a:schemeClr val="accent4"/>
          </a:lnRef>
          <a:fillRef idx="2">
            <a:schemeClr val="accent4"/>
          </a:fillRef>
          <a:effectRef idx="1">
            <a:schemeClr val="accent4"/>
          </a:effectRef>
          <a:fontRef idx="minor">
            <a:schemeClr val="dk1"/>
          </a:fontRef>
        </p:style>
        <p:txBody>
          <a:bodyPr anchor="ctr"/>
          <a:lstStyle/>
          <a:p>
            <a:pPr algn="ctr"/>
            <a:r>
              <a:rPr lang="zh-CN" altLang="en-US" sz="1400" b="1">
                <a:solidFill>
                  <a:schemeClr val="tx1"/>
                </a:solidFill>
                <a:effectLst>
                  <a:outerShdw blurRad="38100" dist="38100" dir="2700000" algn="tl">
                    <a:srgbClr val="FFFFFF"/>
                  </a:outerShdw>
                </a:effectLst>
                <a:latin typeface="Arial" panose="020B0604020202020204" pitchFamily="34" charset="0"/>
              </a:rPr>
              <a:t>素材库</a:t>
            </a:r>
            <a:endParaRPr lang="zh-CN" altLang="en-US" sz="1400" b="1">
              <a:solidFill>
                <a:schemeClr val="tx1"/>
              </a:solidFill>
              <a:effectLst>
                <a:outerShdw blurRad="38100" dist="38100" dir="2700000" algn="tl">
                  <a:srgbClr val="FFFFFF"/>
                </a:outerShdw>
              </a:effectLst>
              <a:latin typeface="Arial" panose="020B0604020202020204" pitchFamily="34" charset="0"/>
            </a:endParaRPr>
          </a:p>
        </p:txBody>
      </p:sp>
      <p:sp>
        <p:nvSpPr>
          <p:cNvPr id="29" name="五边形 28"/>
          <p:cNvSpPr/>
          <p:nvPr/>
        </p:nvSpPr>
        <p:spPr>
          <a:xfrm>
            <a:off x="10445764" y="3317864"/>
            <a:ext cx="1393357" cy="528775"/>
          </a:xfrm>
          <a:prstGeom prst="homePlate">
            <a:avLst/>
          </a:prstGeom>
          <a:solidFill>
            <a:srgbClr val="FF0000"/>
          </a:solidFill>
        </p:spPr>
        <p:style>
          <a:lnRef idx="1">
            <a:schemeClr val="accent4"/>
          </a:lnRef>
          <a:fillRef idx="2">
            <a:schemeClr val="accent4"/>
          </a:fillRef>
          <a:effectRef idx="1">
            <a:schemeClr val="accent4"/>
          </a:effectRef>
          <a:fontRef idx="minor">
            <a:schemeClr val="dk1"/>
          </a:fontRef>
        </p:style>
        <p:txBody>
          <a:bodyPr anchor="ctr"/>
          <a:lstStyle/>
          <a:p>
            <a:pPr algn="ctr"/>
            <a:r>
              <a:rPr lang="zh-CN" altLang="en-US" sz="1400" b="1">
                <a:solidFill>
                  <a:schemeClr val="tx1"/>
                </a:solidFill>
                <a:effectLst>
                  <a:outerShdw blurRad="38100" dist="38100" dir="2700000" algn="tl">
                    <a:srgbClr val="FFFFFF"/>
                  </a:outerShdw>
                </a:effectLst>
                <a:latin typeface="Arial" panose="020B0604020202020204" pitchFamily="34" charset="0"/>
              </a:rPr>
              <a:t>机顶盒</a:t>
            </a:r>
            <a:endParaRPr lang="en-US" altLang="zh-CN" sz="1400" b="1">
              <a:solidFill>
                <a:schemeClr val="tx1"/>
              </a:solidFill>
              <a:effectLst>
                <a:outerShdw blurRad="38100" dist="38100" dir="2700000" algn="tl">
                  <a:srgbClr val="FFFFFF"/>
                </a:outerShdw>
              </a:effectLst>
              <a:latin typeface="Arial" panose="020B0604020202020204" pitchFamily="34" charset="0"/>
            </a:endParaRPr>
          </a:p>
        </p:txBody>
      </p:sp>
      <p:sp>
        <p:nvSpPr>
          <p:cNvPr id="30" name="矩形标注 29"/>
          <p:cNvSpPr/>
          <p:nvPr/>
        </p:nvSpPr>
        <p:spPr>
          <a:xfrm>
            <a:off x="10275740" y="1573964"/>
            <a:ext cx="1730214" cy="662827"/>
          </a:xfrm>
          <a:prstGeom prst="wedgeRectCallout">
            <a:avLst>
              <a:gd name="adj1" fmla="val -42594"/>
              <a:gd name="adj2" fmla="val 125536"/>
            </a:avLst>
          </a:prstGeom>
          <a:solidFill>
            <a:srgbClr val="FF9933"/>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播出环节防篡改</a:t>
            </a:r>
            <a:endParaRPr lang="en-US" altLang="zh-CN"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defRPr/>
            </a:pPr>
            <a:endParaRPr lang="en-US" altLang="zh-CN" sz="1000" b="1" dirty="0">
              <a:solidFill>
                <a:schemeClr val="bg1"/>
              </a:solidFill>
            </a:endParaRPr>
          </a:p>
          <a:p>
            <a:pPr>
              <a:defRPr/>
            </a:pPr>
            <a:r>
              <a:rPr lang="en-US" altLang="zh-CN" sz="1000" b="1" dirty="0">
                <a:solidFill>
                  <a:schemeClr val="bg1"/>
                </a:solidFill>
              </a:rPr>
              <a:t>1.</a:t>
            </a:r>
            <a:r>
              <a:rPr lang="zh-CN" altLang="en-US" sz="1000" b="1" dirty="0">
                <a:solidFill>
                  <a:schemeClr val="bg1"/>
                </a:solidFill>
              </a:rPr>
              <a:t>视频播出前防篡改验证</a:t>
            </a:r>
            <a:endParaRPr lang="en-US" altLang="zh-CN" sz="1000" b="1" dirty="0">
              <a:solidFill>
                <a:schemeClr val="bg1"/>
              </a:solidFill>
            </a:endParaRPr>
          </a:p>
          <a:p>
            <a:pPr>
              <a:defRPr/>
            </a:pPr>
            <a:r>
              <a:rPr lang="en-US" altLang="zh-CN" sz="1000" b="1" dirty="0">
                <a:solidFill>
                  <a:schemeClr val="bg1"/>
                </a:solidFill>
              </a:rPr>
              <a:t>2.</a:t>
            </a:r>
            <a:r>
              <a:rPr lang="zh-CN" altLang="en-US" sz="1000" b="1" dirty="0">
                <a:solidFill>
                  <a:schemeClr val="bg1"/>
                </a:solidFill>
              </a:rPr>
              <a:t>机顶盒定期扫描验证</a:t>
            </a:r>
            <a:endParaRPr lang="zh-CN" altLang="en-US" sz="1000" dirty="0">
              <a:solidFill>
                <a:schemeClr val="bg1"/>
              </a:solidFill>
            </a:endParaRPr>
          </a:p>
        </p:txBody>
      </p:sp>
      <p:sp>
        <p:nvSpPr>
          <p:cNvPr id="31" name="矩形标注 30"/>
          <p:cNvSpPr/>
          <p:nvPr/>
        </p:nvSpPr>
        <p:spPr>
          <a:xfrm>
            <a:off x="3895107" y="4947109"/>
            <a:ext cx="2220685" cy="788674"/>
          </a:xfrm>
          <a:prstGeom prst="wedgeRectCallout">
            <a:avLst>
              <a:gd name="adj1" fmla="val 34210"/>
              <a:gd name="adj2" fmla="val -113744"/>
            </a:avLst>
          </a:prstGeom>
          <a:solidFill>
            <a:srgbClr val="FF9933"/>
          </a:solidFill>
          <a:ln w="9525"/>
        </p:spPr>
        <p:style>
          <a:lnRef idx="2">
            <a:schemeClr val="accent1">
              <a:shade val="50000"/>
            </a:schemeClr>
          </a:lnRef>
          <a:fillRef idx="1">
            <a:schemeClr val="accent1"/>
          </a:fillRef>
          <a:effectRef idx="0">
            <a:schemeClr val="accent1"/>
          </a:effectRef>
          <a:fontRef idx="minor">
            <a:schemeClr val="lt1"/>
          </a:fontRef>
        </p:style>
        <p:txBody>
          <a:bodyPr anchor="b"/>
          <a:lstStyle/>
          <a:p>
            <a:pPr algn="ctr">
              <a:defRPr/>
            </a:pPr>
            <a:r>
              <a:rPr lang="zh-CN" altLang="en-US"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内容上载环节防篡改</a:t>
            </a:r>
            <a:endParaRPr lang="en-US" altLang="zh-CN"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defRPr/>
            </a:pPr>
            <a:endParaRPr lang="en-US" altLang="zh-CN" sz="1000" b="1" dirty="0">
              <a:solidFill>
                <a:schemeClr val="bg1"/>
              </a:solidFill>
            </a:endParaRPr>
          </a:p>
          <a:p>
            <a:pPr>
              <a:defRPr/>
            </a:pPr>
            <a:r>
              <a:rPr lang="en-US" altLang="zh-CN" sz="1000" b="1" dirty="0">
                <a:solidFill>
                  <a:schemeClr val="bg1"/>
                </a:solidFill>
              </a:rPr>
              <a:t>1.</a:t>
            </a:r>
            <a:r>
              <a:rPr lang="zh-CN" altLang="en-US" sz="1000" b="1" dirty="0">
                <a:solidFill>
                  <a:schemeClr val="bg1"/>
                </a:solidFill>
              </a:rPr>
              <a:t>原始内容上载过程防止篡改</a:t>
            </a:r>
            <a:endParaRPr lang="en-US" altLang="zh-CN" sz="1000" b="1" dirty="0">
              <a:solidFill>
                <a:schemeClr val="bg1"/>
              </a:solidFill>
            </a:endParaRPr>
          </a:p>
          <a:p>
            <a:pPr>
              <a:defRPr/>
            </a:pPr>
            <a:r>
              <a:rPr lang="en-US" altLang="zh-CN" sz="1000" b="1" dirty="0">
                <a:solidFill>
                  <a:schemeClr val="bg1"/>
                </a:solidFill>
              </a:rPr>
              <a:t>2.</a:t>
            </a:r>
            <a:r>
              <a:rPr lang="zh-CN" altLang="en-US" sz="1000" b="1" dirty="0">
                <a:solidFill>
                  <a:schemeClr val="bg1"/>
                </a:solidFill>
              </a:rPr>
              <a:t>上载区交换到素材区过程防止篡改</a:t>
            </a:r>
            <a:endParaRPr lang="en-US" altLang="zh-CN" sz="1000" b="1" dirty="0">
              <a:solidFill>
                <a:schemeClr val="bg1"/>
              </a:solidFill>
            </a:endParaRPr>
          </a:p>
        </p:txBody>
      </p:sp>
      <p:sp>
        <p:nvSpPr>
          <p:cNvPr id="32" name="圆柱形 31"/>
          <p:cNvSpPr/>
          <p:nvPr/>
        </p:nvSpPr>
        <p:spPr>
          <a:xfrm>
            <a:off x="8084585" y="1892088"/>
            <a:ext cx="854141" cy="869017"/>
          </a:xfrm>
          <a:prstGeom prst="can">
            <a:avLst/>
          </a:prstGeom>
        </p:spPr>
        <p:style>
          <a:lnRef idx="1">
            <a:schemeClr val="dk1"/>
          </a:lnRef>
          <a:fillRef idx="2">
            <a:schemeClr val="dk1"/>
          </a:fillRef>
          <a:effectRef idx="1">
            <a:schemeClr val="dk1"/>
          </a:effectRef>
          <a:fontRef idx="minor">
            <a:schemeClr val="dk1"/>
          </a:fontRef>
        </p:style>
        <p:txBody>
          <a:bodyPr anchor="ctr"/>
          <a:lstStyle/>
          <a:p>
            <a:pPr algn="ctr"/>
            <a:r>
              <a:rPr lang="zh-CN" altLang="en-US" sz="1200" b="1">
                <a:solidFill>
                  <a:srgbClr val="000000"/>
                </a:solidFill>
                <a:effectLst>
                  <a:outerShdw blurRad="38100" dist="38100" dir="2700000" algn="tl">
                    <a:srgbClr val="FFFFFF"/>
                  </a:outerShdw>
                </a:effectLst>
              </a:rPr>
              <a:t>影视基因基准库</a:t>
            </a:r>
            <a:endParaRPr lang="en-US" altLang="zh-CN" sz="1200" b="1">
              <a:solidFill>
                <a:srgbClr val="000000"/>
              </a:solidFill>
              <a:effectLst>
                <a:outerShdw blurRad="38100" dist="38100" dir="2700000" algn="tl">
                  <a:srgbClr val="FFFFFF"/>
                </a:outerShdw>
              </a:effectLst>
            </a:endParaRPr>
          </a:p>
          <a:p>
            <a:pPr algn="ctr"/>
            <a:r>
              <a:rPr lang="zh-CN" altLang="en-US" sz="1200" b="1">
                <a:solidFill>
                  <a:srgbClr val="000000"/>
                </a:solidFill>
                <a:effectLst>
                  <a:outerShdw blurRad="38100" dist="38100" dir="2700000" algn="tl">
                    <a:srgbClr val="FFFFFF"/>
                  </a:outerShdw>
                </a:effectLst>
              </a:rPr>
              <a:t>建设</a:t>
            </a:r>
            <a:endParaRPr lang="zh-CN" altLang="en-US" sz="1200" b="1">
              <a:solidFill>
                <a:srgbClr val="000000"/>
              </a:solidFill>
              <a:effectLst>
                <a:outerShdw blurRad="38100" dist="38100" dir="2700000" algn="tl">
                  <a:srgbClr val="FFFFFF"/>
                </a:outerShdw>
              </a:effectLst>
            </a:endParaRPr>
          </a:p>
        </p:txBody>
      </p:sp>
      <p:sp>
        <p:nvSpPr>
          <p:cNvPr id="33" name="圆柱形 32"/>
          <p:cNvSpPr/>
          <p:nvPr/>
        </p:nvSpPr>
        <p:spPr>
          <a:xfrm>
            <a:off x="6482302" y="1918600"/>
            <a:ext cx="897156" cy="867544"/>
          </a:xfrm>
          <a:prstGeom prst="can">
            <a:avLst/>
          </a:prstGeom>
        </p:spPr>
        <p:style>
          <a:lnRef idx="1">
            <a:schemeClr val="dk1"/>
          </a:lnRef>
          <a:fillRef idx="2">
            <a:schemeClr val="dk1"/>
          </a:fillRef>
          <a:effectRef idx="1">
            <a:schemeClr val="dk1"/>
          </a:effectRef>
          <a:fontRef idx="minor">
            <a:schemeClr val="dk1"/>
          </a:fontRef>
        </p:style>
        <p:txBody>
          <a:bodyPr anchor="ctr"/>
          <a:lstStyle/>
          <a:p>
            <a:pPr algn="ctr"/>
            <a:r>
              <a:rPr lang="zh-CN" altLang="en-US" sz="1200" b="1">
                <a:solidFill>
                  <a:srgbClr val="000000"/>
                </a:solidFill>
                <a:effectLst>
                  <a:outerShdw blurRad="38100" dist="38100" dir="2700000" algn="tl">
                    <a:srgbClr val="FFFFFF"/>
                  </a:outerShdw>
                </a:effectLst>
              </a:rPr>
              <a:t>影视基因应用库</a:t>
            </a:r>
            <a:endParaRPr lang="en-US" altLang="zh-CN" sz="1200" b="1">
              <a:solidFill>
                <a:srgbClr val="000000"/>
              </a:solidFill>
              <a:effectLst>
                <a:outerShdw blurRad="38100" dist="38100" dir="2700000" algn="tl">
                  <a:srgbClr val="FFFFFF"/>
                </a:outerShdw>
              </a:effectLst>
            </a:endParaRPr>
          </a:p>
          <a:p>
            <a:pPr algn="ctr"/>
            <a:r>
              <a:rPr lang="zh-CN" altLang="en-US" sz="1200" b="1">
                <a:solidFill>
                  <a:srgbClr val="000000"/>
                </a:solidFill>
                <a:effectLst>
                  <a:outerShdw blurRad="38100" dist="38100" dir="2700000" algn="tl">
                    <a:srgbClr val="FFFFFF"/>
                  </a:outerShdw>
                </a:effectLst>
              </a:rPr>
              <a:t>建设</a:t>
            </a:r>
            <a:endParaRPr lang="zh-CN" altLang="en-US" sz="1200" b="1">
              <a:solidFill>
                <a:srgbClr val="000000"/>
              </a:solidFill>
              <a:effectLst>
                <a:outerShdw blurRad="38100" dist="38100" dir="2700000" algn="tl">
                  <a:srgbClr val="FFFFFF"/>
                </a:outerShdw>
              </a:effectLst>
            </a:endParaRPr>
          </a:p>
        </p:txBody>
      </p:sp>
      <p:sp>
        <p:nvSpPr>
          <p:cNvPr id="34" name="矩形 33"/>
          <p:cNvSpPr/>
          <p:nvPr/>
        </p:nvSpPr>
        <p:spPr>
          <a:xfrm>
            <a:off x="4348486" y="3317864"/>
            <a:ext cx="1497819" cy="528775"/>
          </a:xfrm>
          <a:prstGeom prst="rect">
            <a:avLst/>
          </a:prstGeom>
          <a:solidFill>
            <a:schemeClr val="bg1">
              <a:lumMod val="85000"/>
            </a:schemeClr>
          </a:solidFill>
        </p:spPr>
        <p:style>
          <a:lnRef idx="1">
            <a:schemeClr val="accent4"/>
          </a:lnRef>
          <a:fillRef idx="2">
            <a:schemeClr val="accent4"/>
          </a:fillRef>
          <a:effectRef idx="1">
            <a:schemeClr val="accent4"/>
          </a:effectRef>
          <a:fontRef idx="minor">
            <a:schemeClr val="dk1"/>
          </a:fontRef>
        </p:style>
        <p:txBody>
          <a:bodyPr anchor="ctr"/>
          <a:lstStyle/>
          <a:p>
            <a:pPr algn="ctr"/>
            <a:r>
              <a:rPr lang="zh-CN" altLang="en-US" sz="1400" b="1">
                <a:solidFill>
                  <a:schemeClr val="tx1"/>
                </a:solidFill>
                <a:effectLst>
                  <a:outerShdw blurRad="38100" dist="38100" dir="2700000" algn="tl">
                    <a:srgbClr val="FFFFFF"/>
                  </a:outerShdw>
                </a:effectLst>
                <a:latin typeface="Arial" panose="020B0604020202020204" pitchFamily="34" charset="0"/>
              </a:rPr>
              <a:t>上载库</a:t>
            </a:r>
            <a:endParaRPr lang="zh-CN" altLang="en-US" sz="1400" b="1">
              <a:solidFill>
                <a:schemeClr val="tx1"/>
              </a:solidFill>
              <a:effectLst>
                <a:outerShdw blurRad="38100" dist="38100" dir="2700000" algn="tl">
                  <a:srgbClr val="FFFFFF"/>
                </a:outerShdw>
              </a:effectLst>
              <a:latin typeface="Arial" panose="020B0604020202020204" pitchFamily="34" charset="0"/>
            </a:endParaRPr>
          </a:p>
        </p:txBody>
      </p:sp>
      <p:sp>
        <p:nvSpPr>
          <p:cNvPr id="35" name="矩形标注 34"/>
          <p:cNvSpPr/>
          <p:nvPr/>
        </p:nvSpPr>
        <p:spPr>
          <a:xfrm>
            <a:off x="8976634" y="4971273"/>
            <a:ext cx="2160149" cy="739562"/>
          </a:xfrm>
          <a:prstGeom prst="wedgeRectCallout">
            <a:avLst>
              <a:gd name="adj1" fmla="val -37901"/>
              <a:gd name="adj2" fmla="val -107007"/>
            </a:avLst>
          </a:prstGeom>
          <a:solidFill>
            <a:srgbClr val="FF9933"/>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分发环节防篡改</a:t>
            </a:r>
            <a:endParaRPr lang="en-US" altLang="zh-CN"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defRPr/>
            </a:pPr>
            <a:endParaRPr lang="en-US" altLang="zh-CN" sz="1000" b="1" dirty="0">
              <a:solidFill>
                <a:schemeClr val="bg1"/>
              </a:solidFill>
            </a:endParaRPr>
          </a:p>
          <a:p>
            <a:pPr>
              <a:defRPr/>
            </a:pPr>
            <a:r>
              <a:rPr lang="en-US" altLang="zh-CN" sz="1000" b="1" dirty="0">
                <a:solidFill>
                  <a:schemeClr val="bg1"/>
                </a:solidFill>
              </a:rPr>
              <a:t>1.</a:t>
            </a:r>
            <a:r>
              <a:rPr lang="zh-CN" altLang="en-US" sz="1000" b="1" dirty="0">
                <a:solidFill>
                  <a:schemeClr val="bg1"/>
                </a:solidFill>
              </a:rPr>
              <a:t>播出库分发到</a:t>
            </a:r>
            <a:r>
              <a:rPr lang="en-US" altLang="zh-CN" sz="1000" b="1" dirty="0">
                <a:solidFill>
                  <a:schemeClr val="bg1"/>
                </a:solidFill>
              </a:rPr>
              <a:t>CDN</a:t>
            </a:r>
            <a:r>
              <a:rPr lang="zh-CN" altLang="en-US" sz="1000" b="1" dirty="0">
                <a:solidFill>
                  <a:schemeClr val="bg1"/>
                </a:solidFill>
              </a:rPr>
              <a:t>云存防止篡改</a:t>
            </a:r>
            <a:endParaRPr lang="en-US" altLang="zh-CN" sz="1000" b="1" dirty="0">
              <a:solidFill>
                <a:schemeClr val="bg1"/>
              </a:solidFill>
            </a:endParaRPr>
          </a:p>
          <a:p>
            <a:pPr>
              <a:defRPr/>
            </a:pPr>
            <a:r>
              <a:rPr lang="en-US" altLang="zh-CN" sz="1000" b="1" dirty="0">
                <a:solidFill>
                  <a:schemeClr val="bg1"/>
                </a:solidFill>
              </a:rPr>
              <a:t>2.</a:t>
            </a:r>
            <a:r>
              <a:rPr lang="zh-CN" altLang="en-US" sz="1000" b="1" dirty="0">
                <a:solidFill>
                  <a:schemeClr val="bg1"/>
                </a:solidFill>
              </a:rPr>
              <a:t>播出库与</a:t>
            </a:r>
            <a:r>
              <a:rPr lang="en-US" altLang="zh-CN" sz="1000" b="1" dirty="0">
                <a:solidFill>
                  <a:schemeClr val="bg1"/>
                </a:solidFill>
              </a:rPr>
              <a:t>Cache</a:t>
            </a:r>
            <a:r>
              <a:rPr lang="zh-CN" altLang="en-US" sz="1000" b="1" dirty="0">
                <a:solidFill>
                  <a:schemeClr val="bg1"/>
                </a:solidFill>
              </a:rPr>
              <a:t>节点内容防止篡改</a:t>
            </a:r>
            <a:endParaRPr lang="en-US" altLang="zh-CN" sz="1000" b="1" dirty="0">
              <a:solidFill>
                <a:schemeClr val="bg1"/>
              </a:solidFill>
            </a:endParaRPr>
          </a:p>
        </p:txBody>
      </p:sp>
      <p:sp>
        <p:nvSpPr>
          <p:cNvPr id="36" name="矩形标注 35"/>
          <p:cNvSpPr/>
          <p:nvPr/>
        </p:nvSpPr>
        <p:spPr>
          <a:xfrm>
            <a:off x="6791597" y="1110249"/>
            <a:ext cx="2189209" cy="645550"/>
          </a:xfrm>
          <a:prstGeom prst="wedgeRectCallout">
            <a:avLst>
              <a:gd name="adj1" fmla="val -3080"/>
              <a:gd name="adj2" fmla="val 111930"/>
            </a:avLst>
          </a:prstGeom>
          <a:solidFill>
            <a:srgbClr val="FF9933"/>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0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基准库、应用库同步</a:t>
            </a:r>
            <a:r>
              <a:rPr lang="zh-CN" altLang="en-US" sz="1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校验</a:t>
            </a:r>
            <a:endParaRPr lang="en-US" altLang="zh-CN" sz="1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lgn="ctr">
              <a:defRPr/>
            </a:pPr>
            <a:endParaRPr lang="en-US" altLang="zh-CN" sz="1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defRPr/>
            </a:pPr>
            <a:r>
              <a:rPr lang="en-US" altLang="zh-CN" sz="1000" b="1" dirty="0" smtClean="0">
                <a:solidFill>
                  <a:schemeClr val="bg1"/>
                </a:solidFill>
              </a:rPr>
              <a:t>1</a:t>
            </a:r>
            <a:r>
              <a:rPr lang="en-US" altLang="zh-CN" sz="1000" b="1" dirty="0">
                <a:solidFill>
                  <a:schemeClr val="bg1"/>
                </a:solidFill>
              </a:rPr>
              <a:t>.</a:t>
            </a:r>
            <a:r>
              <a:rPr lang="zh-CN" altLang="en-US" sz="1000" b="1" dirty="0">
                <a:solidFill>
                  <a:schemeClr val="bg1"/>
                </a:solidFill>
              </a:rPr>
              <a:t>应用库与基准库定期进行基因比对</a:t>
            </a:r>
            <a:endParaRPr lang="en-US" altLang="zh-CN" sz="1000" b="1" dirty="0">
              <a:solidFill>
                <a:schemeClr val="bg1"/>
              </a:solidFill>
            </a:endParaRPr>
          </a:p>
          <a:p>
            <a:pPr>
              <a:defRPr/>
            </a:pPr>
            <a:r>
              <a:rPr lang="en-US" altLang="zh-CN" sz="1000" b="1" dirty="0">
                <a:solidFill>
                  <a:schemeClr val="bg1"/>
                </a:solidFill>
              </a:rPr>
              <a:t>2.</a:t>
            </a:r>
            <a:r>
              <a:rPr lang="zh-CN" altLang="en-US" sz="1000" b="1" dirty="0">
                <a:solidFill>
                  <a:schemeClr val="bg1"/>
                </a:solidFill>
              </a:rPr>
              <a:t>用基准库覆盖应用库中篡改的文件</a:t>
            </a:r>
            <a:endParaRPr lang="en-US" altLang="zh-CN" sz="1000" b="1" dirty="0">
              <a:solidFill>
                <a:schemeClr val="bg1"/>
              </a:solidFill>
            </a:endParaRPr>
          </a:p>
        </p:txBody>
      </p:sp>
      <p:sp>
        <p:nvSpPr>
          <p:cNvPr id="37" name="左右箭头 36"/>
          <p:cNvSpPr/>
          <p:nvPr/>
        </p:nvSpPr>
        <p:spPr>
          <a:xfrm>
            <a:off x="7526935" y="2204345"/>
            <a:ext cx="488520" cy="207681"/>
          </a:xfrm>
          <a:prstGeom prst="leftRightArrow">
            <a:avLst/>
          </a:prstGeom>
        </p:spPr>
        <p:style>
          <a:lnRef idx="1">
            <a:schemeClr val="dk1"/>
          </a:lnRef>
          <a:fillRef idx="2">
            <a:schemeClr val="dk1"/>
          </a:fillRef>
          <a:effectRef idx="1">
            <a:schemeClr val="dk1"/>
          </a:effectRef>
          <a:fontRef idx="minor">
            <a:schemeClr val="dk1"/>
          </a:fontRef>
        </p:style>
        <p:txBody>
          <a:bodyPr anchor="ctr"/>
          <a:lstStyle/>
          <a:p>
            <a:pPr algn="ctr">
              <a:defRPr/>
            </a:pPr>
            <a:endParaRPr lang="zh-CN" altLang="en-US"/>
          </a:p>
        </p:txBody>
      </p:sp>
      <p:sp>
        <p:nvSpPr>
          <p:cNvPr id="38" name="左大括号 37"/>
          <p:cNvSpPr/>
          <p:nvPr/>
        </p:nvSpPr>
        <p:spPr>
          <a:xfrm rot="16200000">
            <a:off x="5616057" y="3611186"/>
            <a:ext cx="233837" cy="1202019"/>
          </a:xfrm>
          <a:prstGeom prst="leftBrace">
            <a:avLst/>
          </a:prstGeom>
          <a:solidFill>
            <a:schemeClr val="bg1"/>
          </a:solidFill>
          <a:ln w="38100">
            <a:solidFill>
              <a:schemeClr val="bg1">
                <a:lumMod val="50000"/>
              </a:schemeClr>
            </a:solidFill>
          </a:ln>
          <a:effectLst>
            <a:innerShdw blurRad="63500" dist="50800" dir="10800000">
              <a:prstClr val="black">
                <a:alpha val="50000"/>
              </a:prstClr>
            </a:innerShdw>
          </a:effectLst>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39" name="左大括号 38"/>
          <p:cNvSpPr/>
          <p:nvPr/>
        </p:nvSpPr>
        <p:spPr>
          <a:xfrm rot="16200000">
            <a:off x="7325650" y="3611187"/>
            <a:ext cx="233837" cy="1202019"/>
          </a:xfrm>
          <a:prstGeom prst="leftBrace">
            <a:avLst/>
          </a:prstGeom>
          <a:solidFill>
            <a:schemeClr val="bg1"/>
          </a:solidFill>
          <a:ln w="38100">
            <a:solidFill>
              <a:schemeClr val="bg1">
                <a:lumMod val="50000"/>
              </a:schemeClr>
            </a:solidFill>
          </a:ln>
          <a:effectLst>
            <a:innerShdw blurRad="63500" dist="50800" dir="10800000">
              <a:prstClr val="black">
                <a:alpha val="50000"/>
              </a:prstClr>
            </a:innerShdw>
          </a:effectLst>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40" name="左大括号 39"/>
          <p:cNvSpPr/>
          <p:nvPr/>
        </p:nvSpPr>
        <p:spPr>
          <a:xfrm rot="16200000">
            <a:off x="9004355" y="3606128"/>
            <a:ext cx="233837" cy="1202019"/>
          </a:xfrm>
          <a:prstGeom prst="leftBrace">
            <a:avLst/>
          </a:prstGeom>
          <a:solidFill>
            <a:schemeClr val="bg1"/>
          </a:solidFill>
          <a:ln w="38100">
            <a:solidFill>
              <a:schemeClr val="bg1">
                <a:lumMod val="50000"/>
              </a:schemeClr>
            </a:solidFill>
          </a:ln>
          <a:effectLst>
            <a:innerShdw blurRad="63500" dist="50800" dir="10800000">
              <a:prstClr val="black">
                <a:alpha val="50000"/>
              </a:prstClr>
            </a:innerShdw>
          </a:effectLst>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41" name="矩形标注 40"/>
          <p:cNvSpPr/>
          <p:nvPr/>
        </p:nvSpPr>
        <p:spPr>
          <a:xfrm>
            <a:off x="6412402" y="4947109"/>
            <a:ext cx="2160149" cy="788674"/>
          </a:xfrm>
          <a:prstGeom prst="wedgeRectCallout">
            <a:avLst>
              <a:gd name="adj1" fmla="val -1206"/>
              <a:gd name="adj2" fmla="val -115985"/>
            </a:avLst>
          </a:prstGeom>
          <a:solidFill>
            <a:srgbClr val="FF9933"/>
          </a:solidFill>
          <a:ln w="9525"/>
        </p:spPr>
        <p:style>
          <a:lnRef idx="2">
            <a:schemeClr val="accent1">
              <a:shade val="50000"/>
            </a:schemeClr>
          </a:lnRef>
          <a:fillRef idx="1">
            <a:schemeClr val="accent1"/>
          </a:fillRef>
          <a:effectRef idx="0">
            <a:schemeClr val="accent1"/>
          </a:effectRef>
          <a:fontRef idx="minor">
            <a:schemeClr val="lt1"/>
          </a:fontRef>
        </p:style>
        <p:txBody>
          <a:bodyPr anchor="b"/>
          <a:lstStyle/>
          <a:p>
            <a:pPr algn="ctr">
              <a:defRPr/>
            </a:pPr>
            <a:r>
              <a:rPr lang="zh-CN" altLang="en-US"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生产环节防篡改</a:t>
            </a:r>
            <a:endParaRPr lang="en-US" altLang="zh-CN" sz="11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defRPr/>
            </a:pPr>
            <a:endParaRPr lang="en-US" altLang="zh-CN" sz="1000" b="1" dirty="0">
              <a:solidFill>
                <a:schemeClr val="bg1"/>
              </a:solidFill>
            </a:endParaRPr>
          </a:p>
          <a:p>
            <a:pPr>
              <a:defRPr/>
            </a:pPr>
            <a:r>
              <a:rPr lang="en-US" altLang="zh-CN" sz="1000" b="1" dirty="0">
                <a:solidFill>
                  <a:schemeClr val="bg1"/>
                </a:solidFill>
              </a:rPr>
              <a:t>1.</a:t>
            </a:r>
            <a:r>
              <a:rPr lang="zh-CN" altLang="en-US" sz="1000" b="1" dirty="0">
                <a:solidFill>
                  <a:schemeClr val="bg1"/>
                </a:solidFill>
              </a:rPr>
              <a:t>素材编辑、转码过程防止篡改</a:t>
            </a:r>
            <a:endParaRPr lang="en-US" altLang="zh-CN" sz="1000" b="1" dirty="0">
              <a:solidFill>
                <a:schemeClr val="bg1"/>
              </a:solidFill>
            </a:endParaRPr>
          </a:p>
          <a:p>
            <a:pPr>
              <a:defRPr/>
            </a:pPr>
            <a:r>
              <a:rPr lang="en-US" altLang="zh-CN" sz="1000" b="1" dirty="0">
                <a:solidFill>
                  <a:schemeClr val="bg1"/>
                </a:solidFill>
              </a:rPr>
              <a:t>2.</a:t>
            </a:r>
            <a:r>
              <a:rPr lang="zh-CN" altLang="en-US" sz="1000" b="1" dirty="0">
                <a:solidFill>
                  <a:schemeClr val="bg1"/>
                </a:solidFill>
              </a:rPr>
              <a:t>素材库与播出库内容防止篡改</a:t>
            </a:r>
            <a:endParaRPr lang="en-US" altLang="zh-CN" sz="1000" b="1" dirty="0">
              <a:solidFill>
                <a:schemeClr val="bg1"/>
              </a:solidFill>
            </a:endParaRPr>
          </a:p>
        </p:txBody>
      </p:sp>
      <p:sp>
        <p:nvSpPr>
          <p:cNvPr id="42" name="上箭头 41"/>
          <p:cNvSpPr/>
          <p:nvPr/>
        </p:nvSpPr>
        <p:spPr>
          <a:xfrm>
            <a:off x="6791084" y="2936381"/>
            <a:ext cx="170520" cy="334350"/>
          </a:xfrm>
          <a:prstGeom prst="upArrow">
            <a:avLst/>
          </a:prstGeom>
        </p:spPr>
        <p:style>
          <a:lnRef idx="1">
            <a:schemeClr val="dk1"/>
          </a:lnRef>
          <a:fillRef idx="2">
            <a:schemeClr val="dk1"/>
          </a:fillRef>
          <a:effectRef idx="1">
            <a:schemeClr val="dk1"/>
          </a:effectRef>
          <a:fontRef idx="minor">
            <a:schemeClr val="dk1"/>
          </a:fontRef>
        </p:style>
        <p:txBody>
          <a:bodyPr anchor="ctr"/>
          <a:lstStyle/>
          <a:p>
            <a:pPr algn="ctr">
              <a:defRPr/>
            </a:pPr>
            <a:endParaRPr lang="zh-CN" altLang="en-US"/>
          </a:p>
        </p:txBody>
      </p:sp>
      <p:sp>
        <p:nvSpPr>
          <p:cNvPr id="43" name="上箭头 42"/>
          <p:cNvSpPr/>
          <p:nvPr/>
        </p:nvSpPr>
        <p:spPr>
          <a:xfrm rot="18565409">
            <a:off x="7592794" y="2862748"/>
            <a:ext cx="169384" cy="463940"/>
          </a:xfrm>
          <a:prstGeom prst="upArrow">
            <a:avLst/>
          </a:prstGeom>
        </p:spPr>
        <p:style>
          <a:lnRef idx="1">
            <a:schemeClr val="dk1"/>
          </a:lnRef>
          <a:fillRef idx="2">
            <a:schemeClr val="dk1"/>
          </a:fillRef>
          <a:effectRef idx="1">
            <a:schemeClr val="dk1"/>
          </a:effectRef>
          <a:fontRef idx="minor">
            <a:schemeClr val="dk1"/>
          </a:fontRef>
        </p:style>
        <p:txBody>
          <a:bodyPr anchor="ctr"/>
          <a:lstStyle/>
          <a:p>
            <a:pPr algn="ctr">
              <a:defRPr/>
            </a:pPr>
            <a:endParaRPr lang="zh-CN" altLang="en-US"/>
          </a:p>
        </p:txBody>
      </p:sp>
      <p:sp>
        <p:nvSpPr>
          <p:cNvPr id="44" name="右箭头 43"/>
          <p:cNvSpPr/>
          <p:nvPr/>
        </p:nvSpPr>
        <p:spPr>
          <a:xfrm rot="19393839">
            <a:off x="5545204" y="3024756"/>
            <a:ext cx="602200" cy="134034"/>
          </a:xfrm>
          <a:prstGeom prst="rightArrow">
            <a:avLst/>
          </a:prstGeom>
        </p:spPr>
        <p:style>
          <a:lnRef idx="1">
            <a:schemeClr val="dk1"/>
          </a:lnRef>
          <a:fillRef idx="2">
            <a:schemeClr val="dk1"/>
          </a:fillRef>
          <a:effectRef idx="1">
            <a:schemeClr val="dk1"/>
          </a:effectRef>
          <a:fontRef idx="minor">
            <a:schemeClr val="dk1"/>
          </a:fontRef>
        </p:style>
        <p:txBody>
          <a:bodyPr anchor="ctr"/>
          <a:lstStyle/>
          <a:p>
            <a:pPr algn="ctr">
              <a:defRPr/>
            </a:pPr>
            <a:endParaRPr lang="zh-CN" altLang="en-US"/>
          </a:p>
        </p:txBody>
      </p:sp>
      <p:sp>
        <p:nvSpPr>
          <p:cNvPr id="45" name="左大括号 44"/>
          <p:cNvSpPr/>
          <p:nvPr/>
        </p:nvSpPr>
        <p:spPr>
          <a:xfrm rot="5400000">
            <a:off x="10328317" y="2436038"/>
            <a:ext cx="233837" cy="1202019"/>
          </a:xfrm>
          <a:prstGeom prst="leftBrace">
            <a:avLst/>
          </a:prstGeom>
          <a:solidFill>
            <a:schemeClr val="bg1"/>
          </a:solidFill>
          <a:ln w="38100">
            <a:solidFill>
              <a:schemeClr val="bg1">
                <a:lumMod val="50000"/>
              </a:schemeClr>
            </a:solidFill>
          </a:ln>
          <a:effectLst>
            <a:innerShdw blurRad="63500" dist="50800" dir="10800000">
              <a:prstClr val="black">
                <a:alpha val="50000"/>
              </a:prstClr>
            </a:innerShdw>
          </a:effectLst>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46" name="矩形 45"/>
          <p:cNvSpPr/>
          <p:nvPr/>
        </p:nvSpPr>
        <p:spPr>
          <a:xfrm>
            <a:off x="278225" y="1579022"/>
            <a:ext cx="3189370" cy="3785652"/>
          </a:xfrm>
          <a:prstGeom prst="rect">
            <a:avLst/>
          </a:prstGeom>
        </p:spPr>
        <p:txBody>
          <a:bodyPr wrap="square">
            <a:spAutoFit/>
          </a:bodyPr>
          <a:lstStyle/>
          <a:p>
            <a:pPr>
              <a:lnSpc>
                <a:spcPct val="150000"/>
              </a:lnSpc>
            </a:pPr>
            <a:r>
              <a:rPr lang="zh-CN" altLang="zh-CN" sz="2000" dirty="0" smtClean="0">
                <a:latin typeface="黑体" panose="02010609060101010101" pitchFamily="49" charset="-122"/>
                <a:ea typeface="黑体" panose="02010609060101010101" pitchFamily="49" charset="-122"/>
              </a:rPr>
              <a:t>在</a:t>
            </a:r>
            <a:r>
              <a:rPr lang="zh-CN" altLang="en-US" sz="2000" dirty="0" smtClean="0">
                <a:latin typeface="黑体" panose="02010609060101010101" pitchFamily="49" charset="-122"/>
                <a:ea typeface="黑体" panose="02010609060101010101" pitchFamily="49" charset="-122"/>
              </a:rPr>
              <a:t>音视频</a:t>
            </a:r>
            <a:r>
              <a:rPr lang="zh-CN" altLang="zh-CN" sz="2000" dirty="0" smtClean="0">
                <a:latin typeface="黑体" panose="02010609060101010101" pitchFamily="49" charset="-122"/>
                <a:ea typeface="黑体" panose="02010609060101010101" pitchFamily="49" charset="-122"/>
              </a:rPr>
              <a:t>媒体业务的应用中，分别从已有的母本视频和待测的样本视频中</a:t>
            </a:r>
            <a:r>
              <a:rPr lang="zh-CN" altLang="en-US" sz="2000" dirty="0" smtClean="0">
                <a:latin typeface="黑体" panose="02010609060101010101" pitchFamily="49" charset="-122"/>
                <a:ea typeface="黑体" panose="02010609060101010101" pitchFamily="49" charset="-122"/>
              </a:rPr>
              <a:t>分别</a:t>
            </a:r>
            <a:r>
              <a:rPr lang="zh-CN" altLang="zh-CN" sz="2000" dirty="0" smtClean="0">
                <a:latin typeface="黑体" panose="02010609060101010101" pitchFamily="49" charset="-122"/>
                <a:ea typeface="黑体" panose="02010609060101010101" pitchFamily="49" charset="-122"/>
              </a:rPr>
              <a:t>提取影视基因，形成影视基因数据库，再通过母本基因和样本基因的</a:t>
            </a:r>
            <a:r>
              <a:rPr lang="zh-CN" altLang="en-US" sz="2000" dirty="0" smtClean="0">
                <a:latin typeface="黑体" panose="02010609060101010101" pitchFamily="49" charset="-122"/>
                <a:ea typeface="黑体" panose="02010609060101010101" pitchFamily="49" charset="-122"/>
              </a:rPr>
              <a:t>匹配</a:t>
            </a:r>
            <a:r>
              <a:rPr lang="zh-CN" altLang="zh-CN" sz="2000" dirty="0" smtClean="0">
                <a:latin typeface="黑体" panose="02010609060101010101" pitchFamily="49" charset="-122"/>
                <a:ea typeface="黑体" panose="02010609060101010101" pitchFamily="49" charset="-122"/>
              </a:rPr>
              <a:t>比对，实现精准、高效、稳定的视音频内容识别。</a:t>
            </a:r>
            <a:endParaRPr lang="zh-CN" altLang="zh-CN" sz="2000" dirty="0">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网络应用场景安全分析</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aphicFrame>
        <p:nvGraphicFramePr>
          <p:cNvPr id="25" name="对象 5"/>
          <p:cNvGraphicFramePr>
            <a:graphicFrameLocks noChangeAspect="1"/>
          </p:cNvGraphicFramePr>
          <p:nvPr/>
        </p:nvGraphicFramePr>
        <p:xfrm>
          <a:off x="261258" y="1262253"/>
          <a:ext cx="6139542" cy="4173983"/>
        </p:xfrm>
        <a:graphic>
          <a:graphicData uri="http://schemas.openxmlformats.org/presentationml/2006/ole">
            <mc:AlternateContent xmlns:mc="http://schemas.openxmlformats.org/markup-compatibility/2006">
              <mc:Choice xmlns:v="urn:schemas-microsoft-com:vml" Requires="v">
                <p:oleObj spid="_x0000_s1025" name="Visio" r:id="rId2" imgW="13208000" imgH="8509000" progId="Visio.Drawing.11">
                  <p:embed/>
                </p:oleObj>
              </mc:Choice>
              <mc:Fallback>
                <p:oleObj name="Visio" r:id="rId2" imgW="13208000" imgH="8509000" progId="Visio.Drawing.11">
                  <p:embed/>
                  <p:pic>
                    <p:nvPicPr>
                      <p:cNvPr id="0" name="对象 5"/>
                      <p:cNvPicPr>
                        <a:picLocks noChangeAspect="1"/>
                      </p:cNvPicPr>
                      <p:nvPr/>
                    </p:nvPicPr>
                    <p:blipFill>
                      <a:blip r:embed="rId3"/>
                      <a:stretch>
                        <a:fillRect/>
                      </a:stretch>
                    </p:blipFill>
                    <p:spPr>
                      <a:xfrm>
                        <a:off x="261258" y="1262253"/>
                        <a:ext cx="6139542" cy="4173983"/>
                      </a:xfrm>
                      <a:prstGeom prst="rect">
                        <a:avLst/>
                      </a:prstGeom>
                      <a:noFill/>
                      <a:ln w="9525">
                        <a:noFill/>
                      </a:ln>
                    </p:spPr>
                  </p:pic>
                </p:oleObj>
              </mc:Fallback>
            </mc:AlternateContent>
          </a:graphicData>
        </a:graphic>
      </p:graphicFrame>
      <p:graphicFrame>
        <p:nvGraphicFramePr>
          <p:cNvPr id="47" name="图示 46"/>
          <p:cNvGraphicFramePr/>
          <p:nvPr/>
        </p:nvGraphicFramePr>
        <p:xfrm>
          <a:off x="6677572" y="1262253"/>
          <a:ext cx="5266777" cy="46294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网络应用场景安全分析</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aphicFrame>
        <p:nvGraphicFramePr>
          <p:cNvPr id="233" name="图示 232"/>
          <p:cNvGraphicFramePr/>
          <p:nvPr/>
        </p:nvGraphicFramePr>
        <p:xfrm>
          <a:off x="2536496" y="1208397"/>
          <a:ext cx="7474607" cy="46248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34" name="图片 233"/>
          <p:cNvPicPr>
            <a:picLocks noChangeAspect="1"/>
          </p:cNvPicPr>
          <p:nvPr/>
        </p:nvPicPr>
        <p:blipFill>
          <a:blip r:embed="rId7"/>
          <a:stretch>
            <a:fillRect/>
          </a:stretch>
        </p:blipFill>
        <p:spPr>
          <a:xfrm>
            <a:off x="8860221" y="1220132"/>
            <a:ext cx="2885089" cy="1707783"/>
          </a:xfrm>
          <a:prstGeom prst="rect">
            <a:avLst/>
          </a:prstGeom>
        </p:spPr>
      </p:pic>
      <p:pic>
        <p:nvPicPr>
          <p:cNvPr id="235" name="图片 15"/>
          <p:cNvPicPr>
            <a:picLocks noChangeAspect="1"/>
          </p:cNvPicPr>
          <p:nvPr/>
        </p:nvPicPr>
        <p:blipFill>
          <a:blip r:embed="rId8"/>
          <a:srcRect/>
          <a:stretch>
            <a:fillRect/>
          </a:stretch>
        </p:blipFill>
        <p:spPr>
          <a:xfrm>
            <a:off x="8875987" y="3792465"/>
            <a:ext cx="2948151" cy="1725468"/>
          </a:xfrm>
          <a:prstGeom prst="rect">
            <a:avLst/>
          </a:prstGeom>
          <a:noFill/>
          <a:ln w="9525">
            <a:noFill/>
          </a:ln>
          <a:effectLst>
            <a:softEdge rad="31750"/>
          </a:effectLst>
        </p:spPr>
      </p:pic>
      <p:grpSp>
        <p:nvGrpSpPr>
          <p:cNvPr id="242" name="组合 241"/>
          <p:cNvGrpSpPr/>
          <p:nvPr/>
        </p:nvGrpSpPr>
        <p:grpSpPr>
          <a:xfrm>
            <a:off x="441436" y="2632842"/>
            <a:ext cx="3216165" cy="2017986"/>
            <a:chOff x="0" y="1165838"/>
            <a:chExt cx="8247380" cy="4678996"/>
          </a:xfrm>
        </p:grpSpPr>
        <p:grpSp>
          <p:nvGrpSpPr>
            <p:cNvPr id="236" name="组合 235"/>
            <p:cNvGrpSpPr/>
            <p:nvPr/>
          </p:nvGrpSpPr>
          <p:grpSpPr>
            <a:xfrm>
              <a:off x="0" y="1165838"/>
              <a:ext cx="8247380" cy="4678996"/>
              <a:chOff x="861" y="3417"/>
              <a:chExt cx="7863" cy="5828"/>
            </a:xfrm>
          </p:grpSpPr>
          <p:pic>
            <p:nvPicPr>
              <p:cNvPr id="237" name="图片 236"/>
              <p:cNvPicPr>
                <a:picLocks noChangeAspect="1"/>
              </p:cNvPicPr>
              <p:nvPr>
                <p:custDataLst>
                  <p:tags r:id="rId9"/>
                </p:custDataLst>
              </p:nvPr>
            </p:nvPicPr>
            <p:blipFill>
              <a:blip r:embed="rId10"/>
              <a:stretch>
                <a:fillRect/>
              </a:stretch>
            </p:blipFill>
            <p:spPr>
              <a:xfrm>
                <a:off x="861" y="3417"/>
                <a:ext cx="4149" cy="2987"/>
              </a:xfrm>
              <a:prstGeom prst="rect">
                <a:avLst/>
              </a:prstGeom>
              <a:ln>
                <a:noFill/>
              </a:ln>
              <a:effectLst>
                <a:softEdge rad="31750"/>
              </a:effectLst>
            </p:spPr>
          </p:pic>
          <p:pic>
            <p:nvPicPr>
              <p:cNvPr id="239" name="图片 238"/>
              <p:cNvPicPr>
                <a:picLocks noChangeAspect="1"/>
              </p:cNvPicPr>
              <p:nvPr>
                <p:custDataLst>
                  <p:tags r:id="rId11"/>
                </p:custDataLst>
              </p:nvPr>
            </p:nvPicPr>
            <p:blipFill>
              <a:blip r:embed="rId12"/>
              <a:stretch>
                <a:fillRect/>
              </a:stretch>
            </p:blipFill>
            <p:spPr>
              <a:xfrm>
                <a:off x="862" y="6275"/>
                <a:ext cx="3981" cy="2970"/>
              </a:xfrm>
              <a:prstGeom prst="rect">
                <a:avLst/>
              </a:prstGeom>
              <a:ln>
                <a:noFill/>
              </a:ln>
              <a:effectLst>
                <a:softEdge rad="31750"/>
              </a:effectLst>
            </p:spPr>
          </p:pic>
          <p:pic>
            <p:nvPicPr>
              <p:cNvPr id="240" name="图片 239"/>
              <p:cNvPicPr>
                <a:picLocks noChangeAspect="1"/>
              </p:cNvPicPr>
              <p:nvPr>
                <p:custDataLst>
                  <p:tags r:id="rId13"/>
                </p:custDataLst>
              </p:nvPr>
            </p:nvPicPr>
            <p:blipFill>
              <a:blip r:embed="rId14"/>
              <a:srcRect/>
              <a:stretch>
                <a:fillRect/>
              </a:stretch>
            </p:blipFill>
            <p:spPr>
              <a:xfrm>
                <a:off x="4844" y="3418"/>
                <a:ext cx="3880" cy="2986"/>
              </a:xfrm>
              <a:prstGeom prst="rect">
                <a:avLst/>
              </a:prstGeom>
              <a:ln>
                <a:noFill/>
              </a:ln>
              <a:effectLst>
                <a:softEdge rad="31750"/>
              </a:effectLst>
            </p:spPr>
          </p:pic>
        </p:grpSp>
        <p:pic>
          <p:nvPicPr>
            <p:cNvPr id="241" name="图片 240"/>
            <p:cNvPicPr>
              <a:picLocks noChangeAspect="1"/>
            </p:cNvPicPr>
            <p:nvPr/>
          </p:nvPicPr>
          <p:blipFill>
            <a:blip r:embed="rId15"/>
            <a:stretch>
              <a:fillRect/>
            </a:stretch>
          </p:blipFill>
          <p:spPr>
            <a:xfrm>
              <a:off x="4130566" y="3516170"/>
              <a:ext cx="4067503" cy="2285540"/>
            </a:xfrm>
            <a:prstGeom prst="rect">
              <a:avLst/>
            </a:prstGeom>
            <a:ln>
              <a:noFill/>
            </a:ln>
            <a:effectLst>
              <a:softEdge rad="31750"/>
            </a:effectLst>
          </p:spPr>
        </p:pic>
      </p:grpSp>
      <p:sp>
        <p:nvSpPr>
          <p:cNvPr id="243" name="矩形 242"/>
          <p:cNvSpPr/>
          <p:nvPr/>
        </p:nvSpPr>
        <p:spPr>
          <a:xfrm>
            <a:off x="9693392" y="2992086"/>
            <a:ext cx="1127232" cy="584775"/>
          </a:xfrm>
          <a:prstGeom prst="rect">
            <a:avLst/>
          </a:prstGeom>
        </p:spPr>
        <p:txBody>
          <a:bodyPr wrap="none">
            <a:spAutoFit/>
          </a:bodyPr>
          <a:lstStyle/>
          <a:p>
            <a:r>
              <a:rPr lang="zh-CN" altLang="en-US" sz="3200" b="1" dirty="0" smtClean="0">
                <a:solidFill>
                  <a:srgbClr val="FF0000"/>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政 务</a:t>
            </a:r>
            <a:endParaRPr lang="zh-CN" altLang="en-US" sz="3200" b="1" dirty="0">
              <a:solidFill>
                <a:srgbClr val="FF0000"/>
              </a:solidFill>
            </a:endParaRPr>
          </a:p>
        </p:txBody>
      </p:sp>
      <p:sp>
        <p:nvSpPr>
          <p:cNvPr id="244" name="矩形 243"/>
          <p:cNvSpPr/>
          <p:nvPr/>
        </p:nvSpPr>
        <p:spPr>
          <a:xfrm>
            <a:off x="9735433" y="5525079"/>
            <a:ext cx="1127232" cy="584775"/>
          </a:xfrm>
          <a:prstGeom prst="rect">
            <a:avLst/>
          </a:prstGeom>
        </p:spPr>
        <p:txBody>
          <a:bodyPr wrap="none">
            <a:spAutoFit/>
          </a:bodyPr>
          <a:lstStyle/>
          <a:p>
            <a:r>
              <a:rPr lang="zh-CN" altLang="en-US" sz="3200" b="1" dirty="0" smtClean="0">
                <a:solidFill>
                  <a:srgbClr val="00B050"/>
                </a:solidFill>
                <a:latin typeface="微软雅黑" panose="020B0503020204020204" charset="-122"/>
                <a:ea typeface="微软雅黑" panose="020B0503020204020204" charset="-122"/>
              </a:rPr>
              <a:t>服 务</a:t>
            </a:r>
            <a:endParaRPr lang="zh-CN" altLang="en-US" sz="3200" b="1" dirty="0">
              <a:solidFill>
                <a:srgbClr val="00B050"/>
              </a:solidFill>
              <a:latin typeface="微软雅黑" panose="020B0503020204020204" charset="-122"/>
              <a:ea typeface="微软雅黑" panose="020B0503020204020204" charset="-122"/>
            </a:endParaRPr>
          </a:p>
        </p:txBody>
      </p:sp>
      <p:sp>
        <p:nvSpPr>
          <p:cNvPr id="245" name="矩形 244"/>
          <p:cNvSpPr/>
          <p:nvPr/>
        </p:nvSpPr>
        <p:spPr>
          <a:xfrm>
            <a:off x="1500578" y="4684252"/>
            <a:ext cx="1127232" cy="584775"/>
          </a:xfrm>
          <a:prstGeom prst="rect">
            <a:avLst/>
          </a:prstGeom>
        </p:spPr>
        <p:txBody>
          <a:bodyPr wrap="none">
            <a:spAutoFit/>
          </a:bodyPr>
          <a:lstStyle/>
          <a:p>
            <a:r>
              <a:rPr lang="zh-CN" altLang="en-US" sz="3200" b="1" dirty="0" smtClean="0">
                <a:solidFill>
                  <a:srgbClr val="0070C0"/>
                </a:solidFill>
                <a:latin typeface="微软雅黑" panose="020B0503020204020204" charset="-122"/>
                <a:ea typeface="微软雅黑" panose="020B0503020204020204" charset="-122"/>
              </a:rPr>
              <a:t>行 业</a:t>
            </a:r>
            <a:endParaRPr lang="zh-CN" altLang="en-US" sz="3200" b="1" dirty="0">
              <a:solidFill>
                <a:srgbClr val="0070C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0" y="1715"/>
            <a:ext cx="12192000" cy="6856285"/>
          </a:xfrm>
          <a:prstGeom prst="rect">
            <a:avLst/>
          </a:prstGeom>
        </p:spPr>
      </p:pic>
      <p:sp>
        <p:nvSpPr>
          <p:cNvPr id="3" name="文本框 2"/>
          <p:cNvSpPr txBox="1"/>
          <p:nvPr/>
        </p:nvSpPr>
        <p:spPr>
          <a:xfrm>
            <a:off x="10325699" y="466141"/>
            <a:ext cx="1612165" cy="830997"/>
          </a:xfrm>
          <a:prstGeom prst="rect">
            <a:avLst/>
          </a:prstGeom>
          <a:noFill/>
        </p:spPr>
        <p:txBody>
          <a:bodyPr wrap="square" rtlCol="0">
            <a:spAutoFit/>
          </a:bodyPr>
          <a:lstStyle/>
          <a:p>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grpSp>
        <p:nvGrpSpPr>
          <p:cNvPr id="2" name="组合 1"/>
          <p:cNvGrpSpPr/>
          <p:nvPr/>
        </p:nvGrpSpPr>
        <p:grpSpPr>
          <a:xfrm>
            <a:off x="824075" y="3102229"/>
            <a:ext cx="5236756" cy="766788"/>
            <a:chOff x="551269" y="3034919"/>
            <a:chExt cx="3322014" cy="766788"/>
          </a:xfrm>
        </p:grpSpPr>
        <p:sp>
          <p:nvSpPr>
            <p:cNvPr id="17" name="文本框 16"/>
            <p:cNvSpPr txBox="1"/>
            <p:nvPr/>
          </p:nvSpPr>
          <p:spPr>
            <a:xfrm>
              <a:off x="551269" y="3043467"/>
              <a:ext cx="520096" cy="646331"/>
            </a:xfrm>
            <a:prstGeom prst="rect">
              <a:avLst/>
            </a:prstGeom>
            <a:noFill/>
          </p:spPr>
          <p:txBody>
            <a:bodyPr wrap="square" rtlCol="0">
              <a:spAutoFit/>
            </a:bodyPr>
            <a:lstStyle/>
            <a:p>
              <a:r>
                <a:rPr lang="en-US" altLang="zh-CN" sz="3600" b="1" dirty="0">
                  <a:solidFill>
                    <a:schemeClr val="tx1">
                      <a:lumMod val="50000"/>
                      <a:lumOff val="50000"/>
                    </a:schemeClr>
                  </a:solidFill>
                  <a:latin typeface="微软雅黑" panose="020B0503020204020204" charset="-122"/>
                  <a:ea typeface="微软雅黑" panose="020B0503020204020204" charset="-122"/>
                </a:rPr>
                <a:t>1</a:t>
              </a:r>
              <a:endParaRPr lang="zh-CN" altLang="en-US"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33" name="文本框 32"/>
            <p:cNvSpPr txBox="1"/>
            <p:nvPr/>
          </p:nvSpPr>
          <p:spPr>
            <a:xfrm>
              <a:off x="1094612" y="3034919"/>
              <a:ext cx="2778671" cy="625556"/>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广电</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网络建设背景</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47" name="直接连接符 46"/>
            <p:cNvCxnSpPr/>
            <p:nvPr/>
          </p:nvCxnSpPr>
          <p:spPr>
            <a:xfrm>
              <a:off x="1008953" y="3177707"/>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4" name="组合 4"/>
          <p:cNvGrpSpPr/>
          <p:nvPr/>
        </p:nvGrpSpPr>
        <p:grpSpPr>
          <a:xfrm>
            <a:off x="6669405" y="3054986"/>
            <a:ext cx="4983333" cy="687851"/>
            <a:chOff x="8306736" y="3043467"/>
            <a:chExt cx="4135454" cy="687896"/>
          </a:xfrm>
        </p:grpSpPr>
        <p:sp>
          <p:nvSpPr>
            <p:cNvPr id="53" name="文本框 52"/>
            <p:cNvSpPr txBox="1"/>
            <p:nvPr/>
          </p:nvSpPr>
          <p:spPr>
            <a:xfrm>
              <a:off x="8306736" y="3043467"/>
              <a:ext cx="520096" cy="645203"/>
            </a:xfrm>
            <a:prstGeom prst="rect">
              <a:avLst/>
            </a:prstGeom>
            <a:noFill/>
          </p:spPr>
          <p:txBody>
            <a:bodyPr wrap="square" rtlCol="0">
              <a:spAutoFit/>
            </a:bodyPr>
            <a:lstStyle/>
            <a:p>
              <a:r>
                <a:rPr lang="en-US" altLang="zh-CN" sz="3600" b="1" dirty="0">
                  <a:solidFill>
                    <a:srgbClr val="7F7F7F"/>
                  </a:solidFill>
                  <a:latin typeface="微软雅黑" panose="020B0503020204020204" charset="-122"/>
                  <a:ea typeface="微软雅黑" panose="020B0503020204020204" charset="-122"/>
                </a:rPr>
                <a:t>2</a:t>
              </a:r>
              <a:endParaRPr lang="en-US" altLang="zh-CN" sz="3600" b="1" dirty="0">
                <a:solidFill>
                  <a:srgbClr val="7F7F7F"/>
                </a:solidFill>
                <a:latin typeface="微软雅黑" panose="020B0503020204020204" charset="-122"/>
                <a:ea typeface="微软雅黑" panose="020B0503020204020204" charset="-122"/>
              </a:endParaRPr>
            </a:p>
          </p:txBody>
        </p:sp>
        <p:sp>
          <p:nvSpPr>
            <p:cNvPr id="54" name="文本框 53"/>
            <p:cNvSpPr txBox="1"/>
            <p:nvPr/>
          </p:nvSpPr>
          <p:spPr>
            <a:xfrm>
              <a:off x="9010453" y="3053003"/>
              <a:ext cx="3431737" cy="625597"/>
            </a:xfrm>
            <a:prstGeom prst="rect">
              <a:avLst/>
            </a:prstGeom>
            <a:noFill/>
          </p:spPr>
          <p:txBody>
            <a:bodyPr wrap="square" rtlCol="0">
              <a:spAutoFit/>
            </a:bodyPr>
            <a:lstStyle/>
            <a:p>
              <a:r>
                <a:rPr lang="en-US" altLang="zh-CN" sz="3465" b="1" dirty="0" smtClean="0">
                  <a:solidFill>
                    <a:srgbClr val="7F7F7F"/>
                  </a:solidFill>
                  <a:latin typeface="微软雅黑" panose="020B0503020204020204" charset="-122"/>
                  <a:ea typeface="微软雅黑" panose="020B0503020204020204" charset="-122"/>
                </a:rPr>
                <a:t>5G</a:t>
              </a:r>
              <a:r>
                <a:rPr lang="zh-CN" altLang="en-US" sz="3465" b="1" dirty="0" smtClean="0">
                  <a:solidFill>
                    <a:srgbClr val="7F7F7F"/>
                  </a:solidFill>
                  <a:latin typeface="微软雅黑" panose="020B0503020204020204" charset="-122"/>
                  <a:ea typeface="微软雅黑" panose="020B0503020204020204" charset="-122"/>
                </a:rPr>
                <a:t>网络安全新挑战</a:t>
              </a:r>
              <a:endParaRPr lang="zh-CN" altLang="en-US" sz="3465" b="1" dirty="0" smtClean="0">
                <a:solidFill>
                  <a:srgbClr val="7F7F7F"/>
                </a:solidFill>
                <a:latin typeface="微软雅黑" panose="020B0503020204020204" charset="-122"/>
                <a:ea typeface="微软雅黑" panose="020B0503020204020204" charset="-122"/>
              </a:endParaRPr>
            </a:p>
          </p:txBody>
        </p:sp>
        <p:cxnSp>
          <p:nvCxnSpPr>
            <p:cNvPr id="55" name="直接连接符 54"/>
            <p:cNvCxnSpPr/>
            <p:nvPr/>
          </p:nvCxnSpPr>
          <p:spPr>
            <a:xfrm>
              <a:off x="8842248" y="3107363"/>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pic>
        <p:nvPicPr>
          <p:cNvPr id="18" name="图片 17"/>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
        <p:nvSpPr>
          <p:cNvPr id="21" name="文本框 20"/>
          <p:cNvSpPr txBox="1"/>
          <p:nvPr/>
        </p:nvSpPr>
        <p:spPr>
          <a:xfrm>
            <a:off x="8067413" y="602340"/>
            <a:ext cx="2395207" cy="748988"/>
          </a:xfrm>
          <a:prstGeom prst="rect">
            <a:avLst/>
          </a:prstGeom>
          <a:noFill/>
        </p:spPr>
        <p:txBody>
          <a:bodyPr wrap="none" rtlCol="0">
            <a:spAutoFit/>
          </a:bodyPr>
          <a:lstStyle/>
          <a:p>
            <a:r>
              <a:rPr lang="en-US" altLang="zh-CN" sz="4265" dirty="0">
                <a:solidFill>
                  <a:schemeClr val="bg1"/>
                </a:solidFill>
                <a:latin typeface="微软雅黑 Light" panose="020B0502040204020203" pitchFamily="34" charset="-122"/>
                <a:ea typeface="微软雅黑 Light" panose="020B0502040204020203" pitchFamily="34" charset="-122"/>
              </a:rPr>
              <a:t>Contents</a:t>
            </a:r>
            <a:endParaRPr lang="zh-CN" altLang="en-US" sz="4265" dirty="0">
              <a:solidFill>
                <a:schemeClr val="bg1"/>
              </a:solidFill>
              <a:latin typeface="微软雅黑 Light" panose="020B0502040204020203" pitchFamily="34" charset="-122"/>
              <a:ea typeface="微软雅黑 Light" panose="020B0502040204020203" pitchFamily="34" charset="-122"/>
            </a:endParaRPr>
          </a:p>
        </p:txBody>
      </p:sp>
      <p:grpSp>
        <p:nvGrpSpPr>
          <p:cNvPr id="5" name="组合 13"/>
          <p:cNvGrpSpPr/>
          <p:nvPr/>
        </p:nvGrpSpPr>
        <p:grpSpPr>
          <a:xfrm>
            <a:off x="831314" y="4614157"/>
            <a:ext cx="5323302" cy="734744"/>
            <a:chOff x="8306736" y="3043467"/>
            <a:chExt cx="4135454" cy="734792"/>
          </a:xfrm>
        </p:grpSpPr>
        <p:sp>
          <p:nvSpPr>
            <p:cNvPr id="15"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rgbClr val="7F7F7F"/>
                  </a:solidFill>
                  <a:latin typeface="微软雅黑" panose="020B0503020204020204" charset="-122"/>
                  <a:ea typeface="微软雅黑" panose="020B0503020204020204" charset="-122"/>
                </a:rPr>
                <a:t>3</a:t>
              </a:r>
              <a:endParaRPr lang="en-US" altLang="zh-CN" sz="3600" b="1" dirty="0">
                <a:solidFill>
                  <a:srgbClr val="7F7F7F"/>
                </a:solidFill>
                <a:latin typeface="微软雅黑" panose="020B0503020204020204" charset="-122"/>
                <a:ea typeface="微软雅黑" panose="020B0503020204020204" charset="-122"/>
              </a:endParaRPr>
            </a:p>
          </p:txBody>
        </p:sp>
        <p:sp>
          <p:nvSpPr>
            <p:cNvPr id="16" name="文本框 53"/>
            <p:cNvSpPr txBox="1"/>
            <p:nvPr/>
          </p:nvSpPr>
          <p:spPr>
            <a:xfrm>
              <a:off x="9010453" y="3053003"/>
              <a:ext cx="3431737" cy="625597"/>
            </a:xfrm>
            <a:prstGeom prst="rect">
              <a:avLst/>
            </a:prstGeom>
            <a:noFill/>
          </p:spPr>
          <p:txBody>
            <a:bodyPr wrap="square" rtlCol="0">
              <a:spAutoFit/>
            </a:bodyPr>
            <a:lstStyle/>
            <a:p>
              <a:r>
                <a:rPr lang="zh-CN" altLang="en-US" sz="3465" b="1" dirty="0" smtClean="0">
                  <a:solidFill>
                    <a:srgbClr val="7F7F7F"/>
                  </a:solidFill>
                  <a:latin typeface="微软雅黑" panose="020B0503020204020204" charset="-122"/>
                  <a:ea typeface="微软雅黑" panose="020B0503020204020204" charset="-122"/>
                </a:rPr>
                <a:t>广电</a:t>
              </a:r>
              <a:r>
                <a:rPr lang="en-US" altLang="zh-CN" sz="3465" b="1" dirty="0" smtClean="0">
                  <a:solidFill>
                    <a:srgbClr val="7F7F7F"/>
                  </a:solidFill>
                  <a:latin typeface="微软雅黑" panose="020B0503020204020204" charset="-122"/>
                  <a:ea typeface="微软雅黑" panose="020B0503020204020204" charset="-122"/>
                </a:rPr>
                <a:t>5G</a:t>
              </a:r>
              <a:r>
                <a:rPr lang="zh-CN" altLang="en-US" sz="3465" b="1" dirty="0" smtClean="0">
                  <a:solidFill>
                    <a:srgbClr val="7F7F7F"/>
                  </a:solidFill>
                  <a:latin typeface="微软雅黑" panose="020B0503020204020204" charset="-122"/>
                  <a:ea typeface="微软雅黑" panose="020B0503020204020204" charset="-122"/>
                </a:rPr>
                <a:t>网络安全体系</a:t>
              </a:r>
              <a:endParaRPr lang="zh-CN" altLang="en-US" sz="3465" b="1" dirty="0" smtClean="0">
                <a:solidFill>
                  <a:srgbClr val="7F7F7F"/>
                </a:solidFill>
                <a:latin typeface="微软雅黑" panose="020B0503020204020204" charset="-122"/>
                <a:ea typeface="微软雅黑" panose="020B0503020204020204" charset="-122"/>
              </a:endParaRPr>
            </a:p>
          </p:txBody>
        </p:sp>
        <p:cxnSp>
          <p:nvCxnSpPr>
            <p:cNvPr id="19" name="直接连接符 18"/>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6" name="组合 19"/>
          <p:cNvGrpSpPr/>
          <p:nvPr/>
        </p:nvGrpSpPr>
        <p:grpSpPr>
          <a:xfrm>
            <a:off x="6610790" y="4625879"/>
            <a:ext cx="5299856" cy="734744"/>
            <a:chOff x="8306736" y="3043467"/>
            <a:chExt cx="4135454" cy="734792"/>
          </a:xfrm>
        </p:grpSpPr>
        <p:sp>
          <p:nvSpPr>
            <p:cNvPr id="22"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rgbClr val="0080FF"/>
                  </a:solidFill>
                  <a:latin typeface="微软雅黑" panose="020B0503020204020204" charset="-122"/>
                  <a:ea typeface="微软雅黑" panose="020B0503020204020204" charset="-122"/>
                </a:rPr>
                <a:t>4</a:t>
              </a:r>
              <a:endParaRPr lang="en-US" altLang="zh-CN" sz="3600" b="1" dirty="0">
                <a:solidFill>
                  <a:srgbClr val="0080FF"/>
                </a:solidFill>
                <a:latin typeface="微软雅黑" panose="020B0503020204020204" charset="-122"/>
                <a:ea typeface="微软雅黑" panose="020B0503020204020204" charset="-122"/>
              </a:endParaRPr>
            </a:p>
          </p:txBody>
        </p:sp>
        <p:sp>
          <p:nvSpPr>
            <p:cNvPr id="23" name="文本框 53"/>
            <p:cNvSpPr txBox="1"/>
            <p:nvPr/>
          </p:nvSpPr>
          <p:spPr>
            <a:xfrm>
              <a:off x="9010453" y="3053001"/>
              <a:ext cx="3431737" cy="646373"/>
            </a:xfrm>
            <a:prstGeom prst="rect">
              <a:avLst/>
            </a:prstGeom>
            <a:noFill/>
          </p:spPr>
          <p:txBody>
            <a:bodyPr wrap="square" rtlCol="0">
              <a:spAutoFit/>
            </a:bodyPr>
            <a:lstStyle/>
            <a:p>
              <a:r>
                <a:rPr lang="zh-CN" altLang="en-US" sz="3465" b="1" dirty="0" smtClean="0">
                  <a:solidFill>
                    <a:srgbClr val="0080FF"/>
                  </a:solidFill>
                  <a:latin typeface="微软雅黑" panose="020B0503020204020204" charset="-122"/>
                  <a:ea typeface="微软雅黑" panose="020B0503020204020204" charset="-122"/>
                </a:rPr>
                <a:t>华数</a:t>
              </a:r>
              <a:r>
                <a:rPr lang="en-US" altLang="zh-CN" sz="3465" b="1" dirty="0" smtClean="0">
                  <a:solidFill>
                    <a:srgbClr val="0080FF"/>
                  </a:solidFill>
                  <a:latin typeface="微软雅黑" panose="020B0503020204020204" charset="-122"/>
                  <a:ea typeface="微软雅黑" panose="020B0503020204020204" charset="-122"/>
                </a:rPr>
                <a:t>5G</a:t>
              </a:r>
              <a:r>
                <a:rPr lang="zh-CN" altLang="en-US" sz="3465" b="1" dirty="0" smtClean="0">
                  <a:solidFill>
                    <a:srgbClr val="0080FF"/>
                  </a:solidFill>
                  <a:latin typeface="微软雅黑" panose="020B0503020204020204" charset="-122"/>
                  <a:ea typeface="微软雅黑" panose="020B0503020204020204" charset="-122"/>
                </a:rPr>
                <a:t>网络安全实践</a:t>
              </a:r>
              <a:endParaRPr lang="zh-CN" altLang="en-US" sz="3465" b="1" dirty="0" smtClean="0">
                <a:solidFill>
                  <a:srgbClr val="0080FF"/>
                </a:solidFill>
                <a:latin typeface="微软雅黑" panose="020B0503020204020204" charset="-122"/>
                <a:ea typeface="微软雅黑" panose="020B0503020204020204" charset="-122"/>
              </a:endParaRPr>
            </a:p>
          </p:txBody>
        </p:sp>
        <p:cxnSp>
          <p:nvCxnSpPr>
            <p:cNvPr id="24" name="直接连接符 23"/>
            <p:cNvCxnSpPr/>
            <p:nvPr/>
          </p:nvCxnSpPr>
          <p:spPr>
            <a:xfrm>
              <a:off x="8846385" y="3154259"/>
              <a:ext cx="0" cy="624000"/>
            </a:xfrm>
            <a:prstGeom prst="line">
              <a:avLst/>
            </a:prstGeom>
            <a:ln w="12700">
              <a:solidFill>
                <a:srgbClr val="0080FF"/>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2"/>
          <p:cNvSpPr txBox="1"/>
          <p:nvPr/>
        </p:nvSpPr>
        <p:spPr>
          <a:xfrm>
            <a:off x="1311453" y="20776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实施战略</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4"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pSp>
        <p:nvGrpSpPr>
          <p:cNvPr id="5" name="成组"/>
          <p:cNvGrpSpPr/>
          <p:nvPr/>
        </p:nvGrpSpPr>
        <p:grpSpPr>
          <a:xfrm>
            <a:off x="2511366" y="1657764"/>
            <a:ext cx="7271268" cy="684575"/>
            <a:chOff x="0" y="0"/>
            <a:chExt cx="16049585" cy="1841500"/>
          </a:xfrm>
        </p:grpSpPr>
        <p:sp>
          <p:nvSpPr>
            <p:cNvPr id="7" name="产业生态化"/>
            <p:cNvSpPr/>
            <p:nvPr/>
          </p:nvSpPr>
          <p:spPr>
            <a:xfrm>
              <a:off x="10919471" y="0"/>
              <a:ext cx="5130115" cy="1841500"/>
            </a:xfrm>
            <a:prstGeom prst="roundRect">
              <a:avLst>
                <a:gd name="adj" fmla="val 13793"/>
              </a:avLst>
            </a:prstGeom>
            <a:gradFill flip="none" rotWithShape="1">
              <a:gsLst>
                <a:gs pos="0">
                  <a:srgbClr val="F12F62"/>
                </a:gs>
                <a:gs pos="100000">
                  <a:srgbClr val="E94E8D"/>
                </a:gs>
              </a:gsLst>
              <a:lin ang="17160000" scaled="0"/>
            </a:gradFill>
            <a:ln w="3175" cap="flat">
              <a:noFill/>
              <a:miter lim="400000"/>
            </a:ln>
            <a:effectLst/>
          </p:spPr>
          <p:txBody>
            <a:bodyPr wrap="square" lIns="50800" tIns="50800" rIns="50800" bIns="50800" numCol="1" anchor="ctr">
              <a:noAutofit/>
            </a:bodyPr>
            <a:lstStyle>
              <a:lvl1pPr defTabSz="2438400">
                <a:defRPr sz="520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ctr"/>
              <a:r>
                <a:rPr sz="3200"/>
                <a:t>产业生态化</a:t>
              </a:r>
              <a:endParaRPr sz="3200"/>
            </a:p>
          </p:txBody>
        </p:sp>
        <p:sp>
          <p:nvSpPr>
            <p:cNvPr id="8" name="业务融合化"/>
            <p:cNvSpPr/>
            <p:nvPr/>
          </p:nvSpPr>
          <p:spPr>
            <a:xfrm>
              <a:off x="5457176" y="0"/>
              <a:ext cx="5130116" cy="1841500"/>
            </a:xfrm>
            <a:prstGeom prst="roundRect">
              <a:avLst>
                <a:gd name="adj" fmla="val 13793"/>
              </a:avLst>
            </a:prstGeom>
            <a:gradFill flip="none" rotWithShape="1">
              <a:gsLst>
                <a:gs pos="0">
                  <a:srgbClr val="F12F62"/>
                </a:gs>
                <a:gs pos="100000">
                  <a:srgbClr val="E94E8D"/>
                </a:gs>
              </a:gsLst>
              <a:lin ang="17160000" scaled="0"/>
            </a:gradFill>
            <a:ln w="3175" cap="flat">
              <a:noFill/>
              <a:miter lim="400000"/>
            </a:ln>
            <a:effectLst/>
          </p:spPr>
          <p:txBody>
            <a:bodyPr wrap="square" lIns="50800" tIns="50800" rIns="50800" bIns="50800" numCol="1" anchor="ctr">
              <a:noAutofit/>
            </a:bodyPr>
            <a:lstStyle>
              <a:lvl1pPr defTabSz="2438400">
                <a:defRPr sz="520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ctr"/>
              <a:r>
                <a:rPr sz="3200"/>
                <a:t>业务融合化</a:t>
              </a:r>
              <a:endParaRPr sz="3200"/>
            </a:p>
          </p:txBody>
        </p:sp>
        <p:sp>
          <p:nvSpPr>
            <p:cNvPr id="9" name="网络智能化"/>
            <p:cNvSpPr/>
            <p:nvPr/>
          </p:nvSpPr>
          <p:spPr>
            <a:xfrm>
              <a:off x="0" y="0"/>
              <a:ext cx="5130115" cy="1841500"/>
            </a:xfrm>
            <a:prstGeom prst="roundRect">
              <a:avLst>
                <a:gd name="adj" fmla="val 13793"/>
              </a:avLst>
            </a:prstGeom>
            <a:gradFill flip="none" rotWithShape="1">
              <a:gsLst>
                <a:gs pos="0">
                  <a:srgbClr val="F12F62"/>
                </a:gs>
                <a:gs pos="100000">
                  <a:srgbClr val="E94E8D"/>
                </a:gs>
              </a:gsLst>
              <a:lin ang="17160000" scaled="0"/>
            </a:gradFill>
            <a:ln w="3175" cap="flat">
              <a:noFill/>
              <a:miter lim="400000"/>
            </a:ln>
            <a:effectLst/>
          </p:spPr>
          <p:txBody>
            <a:bodyPr wrap="square" lIns="50800" tIns="50800" rIns="50800" bIns="50800" numCol="1" anchor="ctr">
              <a:noAutofit/>
            </a:bodyPr>
            <a:lstStyle>
              <a:lvl1pPr defTabSz="2438400">
                <a:defRPr sz="5200">
                  <a:latin typeface="方正粗黑宋简体"/>
                  <a:ea typeface="方正粗黑宋简体"/>
                  <a:cs typeface="方正粗黑宋简体"/>
                  <a:sym typeface="方正粗黑宋简体"/>
                </a:defRPr>
              </a:lvl1pPr>
            </a:lstStyle>
            <a:p>
              <a:pPr algn="ctr"/>
              <a:r>
                <a:rPr sz="3200" dirty="0" err="1"/>
                <a:t>网络智能化</a:t>
              </a:r>
              <a:endParaRPr sz="3200" dirty="0"/>
            </a:p>
          </p:txBody>
        </p:sp>
      </p:grpSp>
      <p:grpSp>
        <p:nvGrpSpPr>
          <p:cNvPr id="10" name="成组"/>
          <p:cNvGrpSpPr/>
          <p:nvPr/>
        </p:nvGrpSpPr>
        <p:grpSpPr>
          <a:xfrm>
            <a:off x="388811" y="4622375"/>
            <a:ext cx="11411588" cy="567875"/>
            <a:chOff x="0" y="0"/>
            <a:chExt cx="37372170" cy="1524000"/>
          </a:xfrm>
        </p:grpSpPr>
        <p:sp>
          <p:nvSpPr>
            <p:cNvPr id="11" name="融合媒体"/>
            <p:cNvSpPr/>
            <p:nvPr/>
          </p:nvSpPr>
          <p:spPr>
            <a:xfrm>
              <a:off x="0" y="0"/>
              <a:ext cx="5715000" cy="1524001"/>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媒体</a:t>
              </a:r>
              <a:r>
                <a:rPr lang="zh-CN" altLang="en-US" sz="2000" b="1" dirty="0" smtClean="0">
                  <a:latin typeface="黑体" panose="02010609060101010101" pitchFamily="49" charset="-122"/>
                  <a:ea typeface="黑体" panose="02010609060101010101" pitchFamily="49" charset="-122"/>
                </a:rPr>
                <a:t>融合</a:t>
              </a:r>
              <a:endParaRPr sz="2000" b="1" dirty="0">
                <a:latin typeface="黑体" panose="02010609060101010101" pitchFamily="49" charset="-122"/>
                <a:ea typeface="黑体" panose="02010609060101010101" pitchFamily="49" charset="-122"/>
              </a:endParaRPr>
            </a:p>
          </p:txBody>
        </p:sp>
        <p:sp>
          <p:nvSpPr>
            <p:cNvPr id="12" name="有线无线融合"/>
            <p:cNvSpPr/>
            <p:nvPr/>
          </p:nvSpPr>
          <p:spPr>
            <a:xfrm>
              <a:off x="6317640"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有线无线融合</a:t>
              </a:r>
              <a:endParaRPr sz="2000" b="1" dirty="0" err="1" smtClean="0">
                <a:latin typeface="黑体" panose="02010609060101010101" pitchFamily="49" charset="-122"/>
                <a:ea typeface="黑体" panose="02010609060101010101" pitchFamily="49" charset="-122"/>
              </a:endParaRPr>
            </a:p>
          </p:txBody>
        </p:sp>
        <p:sp>
          <p:nvSpPr>
            <p:cNvPr id="15" name="科技文化融合"/>
            <p:cNvSpPr/>
            <p:nvPr/>
          </p:nvSpPr>
          <p:spPr>
            <a:xfrm>
              <a:off x="12669764"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科技文化融合</a:t>
              </a:r>
              <a:endParaRPr sz="2000" b="1" dirty="0" err="1" smtClean="0">
                <a:latin typeface="黑体" panose="02010609060101010101" pitchFamily="49" charset="-122"/>
                <a:ea typeface="黑体" panose="02010609060101010101" pitchFamily="49" charset="-122"/>
              </a:endParaRPr>
            </a:p>
          </p:txBody>
        </p:sp>
        <p:sp>
          <p:nvSpPr>
            <p:cNvPr id="16" name="云网融合"/>
            <p:cNvSpPr/>
            <p:nvPr/>
          </p:nvSpPr>
          <p:spPr>
            <a:xfrm>
              <a:off x="19021890"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云网融合</a:t>
              </a:r>
              <a:endParaRPr sz="2000" b="1" dirty="0" err="1" smtClean="0">
                <a:latin typeface="黑体" panose="02010609060101010101" pitchFamily="49" charset="-122"/>
                <a:ea typeface="黑体" panose="02010609060101010101" pitchFamily="49" charset="-122"/>
              </a:endParaRPr>
            </a:p>
          </p:txBody>
        </p:sp>
        <p:sp>
          <p:nvSpPr>
            <p:cNvPr id="17" name="数联物联融合"/>
            <p:cNvSpPr/>
            <p:nvPr/>
          </p:nvSpPr>
          <p:spPr>
            <a:xfrm>
              <a:off x="25339530"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数联物联融合</a:t>
              </a:r>
              <a:endParaRPr sz="2000" b="1" dirty="0" err="1" smtClean="0">
                <a:latin typeface="黑体" panose="02010609060101010101" pitchFamily="49" charset="-122"/>
                <a:ea typeface="黑体" panose="02010609060101010101" pitchFamily="49" charset="-122"/>
              </a:endParaRPr>
            </a:p>
          </p:txBody>
        </p:sp>
        <p:sp>
          <p:nvSpPr>
            <p:cNvPr id="18" name="2B2C业务融合"/>
            <p:cNvSpPr/>
            <p:nvPr/>
          </p:nvSpPr>
          <p:spPr>
            <a:xfrm>
              <a:off x="31657170"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sz="2000" b="1" dirty="0" err="1" smtClean="0">
                  <a:latin typeface="黑体" panose="02010609060101010101" pitchFamily="49" charset="-122"/>
                  <a:ea typeface="黑体" panose="02010609060101010101" pitchFamily="49" charset="-122"/>
                </a:rPr>
                <a:t>2B2C业务融合</a:t>
              </a:r>
              <a:endParaRPr sz="2000" b="1" dirty="0" err="1" smtClean="0">
                <a:latin typeface="黑体" panose="02010609060101010101" pitchFamily="49" charset="-122"/>
                <a:ea typeface="黑体" panose="02010609060101010101" pitchFamily="49" charset="-122"/>
              </a:endParaRPr>
            </a:p>
          </p:txBody>
        </p:sp>
      </p:grpSp>
      <p:grpSp>
        <p:nvGrpSpPr>
          <p:cNvPr id="19" name="成组"/>
          <p:cNvGrpSpPr/>
          <p:nvPr/>
        </p:nvGrpSpPr>
        <p:grpSpPr>
          <a:xfrm>
            <a:off x="957163" y="2531249"/>
            <a:ext cx="10294982" cy="1976231"/>
            <a:chOff x="0" y="0"/>
            <a:chExt cx="31697438" cy="4963720"/>
          </a:xfrm>
        </p:grpSpPr>
        <p:sp>
          <p:nvSpPr>
            <p:cNvPr id="20" name="圆角矩形"/>
            <p:cNvSpPr/>
            <p:nvPr/>
          </p:nvSpPr>
          <p:spPr>
            <a:xfrm>
              <a:off x="0" y="3513993"/>
              <a:ext cx="13387890" cy="1449727"/>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1" name="圆角矩形"/>
            <p:cNvSpPr/>
            <p:nvPr/>
          </p:nvSpPr>
          <p:spPr>
            <a:xfrm>
              <a:off x="2134351" y="1756997"/>
              <a:ext cx="11038717" cy="1449727"/>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2" name="圆角矩形"/>
            <p:cNvSpPr/>
            <p:nvPr/>
          </p:nvSpPr>
          <p:spPr>
            <a:xfrm>
              <a:off x="4170921" y="0"/>
              <a:ext cx="9935058" cy="1449727"/>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p>
          </p:txBody>
        </p:sp>
        <p:sp>
          <p:nvSpPr>
            <p:cNvPr id="23" name="圆角矩形"/>
            <p:cNvSpPr/>
            <p:nvPr/>
          </p:nvSpPr>
          <p:spPr>
            <a:xfrm>
              <a:off x="18309547" y="3513992"/>
              <a:ext cx="13387891" cy="1449728"/>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4" name="圆角矩形"/>
            <p:cNvSpPr/>
            <p:nvPr/>
          </p:nvSpPr>
          <p:spPr>
            <a:xfrm>
              <a:off x="18502527" y="1756996"/>
              <a:ext cx="11038718" cy="1449727"/>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5" name="圆角矩形"/>
            <p:cNvSpPr/>
            <p:nvPr/>
          </p:nvSpPr>
          <p:spPr>
            <a:xfrm>
              <a:off x="17515552" y="0"/>
              <a:ext cx="9935058" cy="1449727"/>
            </a:xfrm>
            <a:prstGeom prst="roundRect">
              <a:avLst>
                <a:gd name="adj" fmla="val 17521"/>
              </a:avLst>
            </a:prstGeom>
            <a:gradFill flip="none" rotWithShape="1">
              <a:gsLst>
                <a:gs pos="0">
                  <a:srgbClr val="348EFE"/>
                </a:gs>
                <a:gs pos="100000">
                  <a:srgbClr val="6A61F6"/>
                </a:gs>
              </a:gsLst>
              <a:lin ang="16734739" scaled="0"/>
            </a:gradFill>
            <a:ln w="3175" cap="flat">
              <a:noFill/>
              <a:miter lim="400000"/>
            </a:ln>
            <a:effectLst/>
          </p:spPr>
          <p:txBody>
            <a:bodyPr wrap="square" lIns="50800" tIns="50800" rIns="50800" bIns="50800" numCol="1" anchor="ctr">
              <a:noAutofit/>
            </a:bodyPr>
            <a:lstStyle/>
            <a:p>
              <a:pPr algn="just" defTabSz="2438400">
                <a:defRPr sz="6000">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3200"/>
            </a:p>
          </p:txBody>
        </p:sp>
        <p:sp>
          <p:nvSpPr>
            <p:cNvPr id="26" name="文本框 26"/>
            <p:cNvSpPr txBox="1"/>
            <p:nvPr/>
          </p:nvSpPr>
          <p:spPr>
            <a:xfrm>
              <a:off x="19726320" y="1924710"/>
              <a:ext cx="8371186" cy="1188437"/>
            </a:xfrm>
            <a:prstGeom prst="rect">
              <a:avLst/>
            </a:prstGeom>
            <a:noFill/>
            <a:ln w="3175" cap="flat">
              <a:noFill/>
              <a:miter lim="400000"/>
            </a:ln>
            <a:effectLst/>
          </p:spPr>
          <p:txBody>
            <a:bodyPr wrap="square" lIns="93599" tIns="93599" rIns="93599" bIns="93599" numCol="1" anchor="t">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sz="2800" dirty="0" err="1"/>
                <a:t>新资源内容创新</a:t>
              </a:r>
              <a:endParaRPr sz="2800" dirty="0"/>
            </a:p>
          </p:txBody>
        </p:sp>
        <p:sp>
          <p:nvSpPr>
            <p:cNvPr id="27" name="新平台数据建设"/>
            <p:cNvSpPr txBox="1"/>
            <p:nvPr/>
          </p:nvSpPr>
          <p:spPr>
            <a:xfrm>
              <a:off x="21006072" y="3753785"/>
              <a:ext cx="9384422" cy="1022733"/>
            </a:xfrm>
            <a:prstGeom prst="rect">
              <a:avLst/>
            </a:prstGeom>
            <a:noFill/>
            <a:ln w="3175" cap="flat">
              <a:noFill/>
              <a:miter lim="400000"/>
            </a:ln>
            <a:effectLst/>
          </p:spPr>
          <p:txBody>
            <a:bodyPr wrap="square" lIns="50800" tIns="50800" rIns="50800" bIns="50800" numCol="1" anchor="ctr">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sz="2800" dirty="0" err="1"/>
                <a:t>新平台数据建设</a:t>
              </a:r>
              <a:endParaRPr sz="2800" dirty="0"/>
            </a:p>
          </p:txBody>
        </p:sp>
        <p:sp>
          <p:nvSpPr>
            <p:cNvPr id="28" name="新场景消费拉动"/>
            <p:cNvSpPr txBox="1"/>
            <p:nvPr/>
          </p:nvSpPr>
          <p:spPr>
            <a:xfrm>
              <a:off x="5272326" y="161145"/>
              <a:ext cx="8833649" cy="1201552"/>
            </a:xfrm>
            <a:prstGeom prst="rect">
              <a:avLst/>
            </a:prstGeom>
            <a:noFill/>
            <a:ln w="3175" cap="flat">
              <a:noFill/>
              <a:miter lim="400000"/>
            </a:ln>
            <a:effectLst/>
          </p:spPr>
          <p:txBody>
            <a:bodyPr wrap="square" lIns="50800" tIns="50800" rIns="50800" bIns="50800" numCol="1" anchor="ctr">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sz="2800" dirty="0" err="1"/>
                <a:t>新场景消费拉动</a:t>
              </a:r>
              <a:endParaRPr sz="2800" dirty="0"/>
            </a:p>
          </p:txBody>
        </p:sp>
        <p:sp>
          <p:nvSpPr>
            <p:cNvPr id="29" name="文本框 26"/>
            <p:cNvSpPr txBox="1"/>
            <p:nvPr/>
          </p:nvSpPr>
          <p:spPr>
            <a:xfrm>
              <a:off x="3939341" y="1924711"/>
              <a:ext cx="8458175" cy="1557042"/>
            </a:xfrm>
            <a:prstGeom prst="rect">
              <a:avLst/>
            </a:prstGeom>
            <a:noFill/>
            <a:ln w="3175" cap="flat">
              <a:noFill/>
              <a:miter lim="400000"/>
            </a:ln>
            <a:effectLst/>
          </p:spPr>
          <p:txBody>
            <a:bodyPr wrap="square" lIns="93599" tIns="93599" rIns="93599" bIns="93599" numCol="1" anchor="t">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sz="2800" dirty="0" err="1"/>
                <a:t>新产品服务提升</a:t>
              </a:r>
              <a:endParaRPr sz="2800" dirty="0"/>
            </a:p>
          </p:txBody>
        </p:sp>
        <p:sp>
          <p:nvSpPr>
            <p:cNvPr id="30" name="新基建网络升级"/>
            <p:cNvSpPr txBox="1"/>
            <p:nvPr/>
          </p:nvSpPr>
          <p:spPr>
            <a:xfrm>
              <a:off x="2134351" y="3595182"/>
              <a:ext cx="8714920" cy="1339945"/>
            </a:xfrm>
            <a:prstGeom prst="rect">
              <a:avLst/>
            </a:prstGeom>
            <a:noFill/>
            <a:ln w="3175" cap="flat">
              <a:noFill/>
              <a:miter lim="400000"/>
            </a:ln>
            <a:effectLst/>
          </p:spPr>
          <p:txBody>
            <a:bodyPr wrap="square" lIns="50800" tIns="50800" rIns="50800" bIns="50800" numCol="1" anchor="ctr">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sz="2800" dirty="0" err="1"/>
                <a:t>新基建网络升级</a:t>
              </a:r>
              <a:endParaRPr sz="2800" dirty="0"/>
            </a:p>
          </p:txBody>
        </p:sp>
        <p:sp>
          <p:nvSpPr>
            <p:cNvPr id="31" name="新赛道突破超越"/>
            <p:cNvSpPr txBox="1"/>
            <p:nvPr/>
          </p:nvSpPr>
          <p:spPr>
            <a:xfrm>
              <a:off x="18651285" y="124085"/>
              <a:ext cx="8137350" cy="1201552"/>
            </a:xfrm>
            <a:prstGeom prst="rect">
              <a:avLst/>
            </a:prstGeom>
            <a:noFill/>
            <a:ln w="3175" cap="flat">
              <a:noFill/>
              <a:miter lim="400000"/>
            </a:ln>
            <a:effectLst/>
          </p:spPr>
          <p:txBody>
            <a:bodyPr wrap="square" lIns="50800" tIns="50800" rIns="50800" bIns="50800" numCol="1" anchor="ctr">
              <a:spAutoFit/>
            </a:bodyPr>
            <a:lstStyle>
              <a:lvl1pPr algn="just" defTabSz="2438400">
                <a:defRPr sz="5200" b="0">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sz="2800" dirty="0" err="1"/>
                <a:t>新赛道突破超越</a:t>
              </a:r>
              <a:endParaRPr sz="2800" dirty="0"/>
            </a:p>
          </p:txBody>
        </p:sp>
      </p:grpSp>
      <p:sp>
        <p:nvSpPr>
          <p:cNvPr id="32" name="圆形"/>
          <p:cNvSpPr/>
          <p:nvPr/>
        </p:nvSpPr>
        <p:spPr>
          <a:xfrm>
            <a:off x="5145654" y="2531249"/>
            <a:ext cx="2102977" cy="2066089"/>
          </a:xfrm>
          <a:prstGeom prst="ellipse">
            <a:avLst/>
          </a:prstGeom>
          <a:gradFill>
            <a:gsLst>
              <a:gs pos="0">
                <a:srgbClr val="E28D12"/>
              </a:gs>
              <a:gs pos="100000">
                <a:srgbClr val="FDDB84"/>
              </a:gs>
            </a:gsLst>
            <a:lin ang="17160000"/>
          </a:gradFill>
          <a:ln w="3175">
            <a:miter lim="400000"/>
          </a:ln>
          <a:effectLst>
            <a:outerShdw blurRad="266700" dist="51196" dir="5400000" rotWithShape="0">
              <a:srgbClr val="000000">
                <a:alpha val="17893"/>
              </a:srgbClr>
            </a:outerShdw>
          </a:effectLst>
        </p:spPr>
        <p:txBody>
          <a:bodyPr lIns="50800" tIns="50800" rIns="50800" bIns="50800" anchor="ctr"/>
          <a:lstStyle/>
          <a:p>
            <a:pPr>
              <a:defRPr sz="3000" b="0">
                <a:latin typeface="+mn-lt"/>
                <a:ea typeface="+mn-ea"/>
                <a:cs typeface="+mn-cs"/>
                <a:sym typeface="Helvetica Neue Medium"/>
              </a:defRPr>
            </a:pPr>
            <a:endParaRPr sz="3200"/>
          </a:p>
        </p:txBody>
      </p:sp>
      <p:sp>
        <p:nvSpPr>
          <p:cNvPr id="33" name="5G"/>
          <p:cNvSpPr txBox="1"/>
          <p:nvPr/>
        </p:nvSpPr>
        <p:spPr>
          <a:xfrm>
            <a:off x="5598470" y="3012530"/>
            <a:ext cx="1197346" cy="1025922"/>
          </a:xfrm>
          <a:prstGeom prst="rect">
            <a:avLst/>
          </a:prstGeom>
          <a:ln w="3175">
            <a:miter lim="400000"/>
          </a:ln>
          <a:effectLst>
            <a:outerShdw blurRad="127000" dist="51196" dir="5400000" rotWithShape="0">
              <a:srgbClr val="000000">
                <a:alpha val="17893"/>
              </a:srgbClr>
            </a:outerShdw>
          </a:effectLst>
        </p:spPr>
        <p:txBody>
          <a:bodyPr wrap="square" lIns="50800" tIns="50800" rIns="50800" bIns="50800" anchor="ctr">
            <a:spAutoFit/>
          </a:bodyPr>
          <a:lstStyle>
            <a:lvl1pPr>
              <a:defRPr sz="16000"/>
            </a:lvl1pPr>
          </a:lstStyle>
          <a:p>
            <a:pPr marL="0" marR="0" lvl="0" indent="0" algn="ctr" defTabSz="914400" eaLnBrk="1" fontAlgn="auto" latinLnBrk="0" hangingPunct="1">
              <a:lnSpc>
                <a:spcPct val="100000"/>
              </a:lnSpc>
              <a:spcBef>
                <a:spcPts val="0"/>
              </a:spcBef>
              <a:spcAft>
                <a:spcPts val="0"/>
              </a:spcAft>
              <a:buClrTx/>
              <a:buSzTx/>
              <a:buFontTx/>
              <a:buNone/>
              <a:defRPr/>
            </a:pPr>
            <a:r>
              <a:rPr kumimoji="0" sz="6000" b="1" i="0" u="none" strike="noStrike" kern="0" cap="none" spc="0" normalizeH="0" baseline="0" noProof="0" dirty="0">
                <a:ln>
                  <a:noFill/>
                </a:ln>
                <a:solidFill>
                  <a:schemeClr val="bg1"/>
                </a:solidFill>
                <a:effectLst/>
                <a:uLnTx/>
                <a:uFillTx/>
              </a:rPr>
              <a:t>5G</a:t>
            </a:r>
            <a:endParaRPr kumimoji="0" sz="6000" b="1" i="0" u="none" strike="noStrike" kern="0" cap="none" spc="0" normalizeH="0" baseline="0" noProof="0" dirty="0">
              <a:ln>
                <a:noFill/>
              </a:ln>
              <a:solidFill>
                <a:schemeClr val="bg1"/>
              </a:solidFill>
              <a:effectLst/>
              <a:uLnTx/>
              <a:uFillTx/>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36"/>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时代之网络安全</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46" name="图像" descr="图像"/>
          <p:cNvPicPr>
            <a:picLocks noChangeAspect="1"/>
          </p:cNvPicPr>
          <p:nvPr/>
        </p:nvPicPr>
        <p:blipFill>
          <a:blip r:embed="rId1"/>
          <a:srcRect/>
          <a:stretch>
            <a:fillRect/>
          </a:stretch>
        </p:blipFill>
        <p:spPr bwMode="auto">
          <a:xfrm>
            <a:off x="676124" y="230139"/>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aphicFrame>
        <p:nvGraphicFramePr>
          <p:cNvPr id="3074" name="Object 2"/>
          <p:cNvGraphicFramePr>
            <a:graphicFrameLocks noChangeAspect="1"/>
          </p:cNvGraphicFramePr>
          <p:nvPr/>
        </p:nvGraphicFramePr>
        <p:xfrm>
          <a:off x="550863" y="1352551"/>
          <a:ext cx="5534627" cy="3410034"/>
        </p:xfrm>
        <a:graphic>
          <a:graphicData uri="http://schemas.openxmlformats.org/presentationml/2006/ole">
            <mc:AlternateContent xmlns:mc="http://schemas.openxmlformats.org/markup-compatibility/2006">
              <mc:Choice xmlns:v="urn:schemas-microsoft-com:vml" Requires="v">
                <p:oleObj spid="_x0000_s2049" name="Visio" r:id="rId2" imgW="45097700" imgH="23507700" progId="Visio.Drawing.11">
                  <p:embed/>
                </p:oleObj>
              </mc:Choice>
              <mc:Fallback>
                <p:oleObj name="Visio" r:id="rId2" imgW="45097700" imgH="23507700" progId="Visio.Drawing.11">
                  <p:embed/>
                  <p:pic>
                    <p:nvPicPr>
                      <p:cNvPr id="0" name="图片 2048"/>
                      <p:cNvPicPr>
                        <a:picLocks noChangeAspect="1"/>
                      </p:cNvPicPr>
                      <p:nvPr/>
                    </p:nvPicPr>
                    <p:blipFill>
                      <a:blip r:embed="rId3"/>
                      <a:stretch>
                        <a:fillRect/>
                      </a:stretch>
                    </p:blipFill>
                    <p:spPr>
                      <a:xfrm>
                        <a:off x="550863" y="1352551"/>
                        <a:ext cx="5534627" cy="3410034"/>
                      </a:xfrm>
                      <a:prstGeom prst="rect">
                        <a:avLst/>
                      </a:prstGeom>
                      <a:solidFill>
                        <a:srgbClr val="E7E6E6"/>
                      </a:solidFill>
                      <a:ln w="9525">
                        <a:noFill/>
                      </a:ln>
                    </p:spPr>
                  </p:pic>
                </p:oleObj>
              </mc:Fallback>
            </mc:AlternateContent>
          </a:graphicData>
        </a:graphic>
      </p:graphicFrame>
      <p:pic>
        <p:nvPicPr>
          <p:cNvPr id="14" name="Picture 3"/>
          <p:cNvPicPr>
            <a:picLocks noChangeAspect="1" noChangeArrowheads="1"/>
          </p:cNvPicPr>
          <p:nvPr/>
        </p:nvPicPr>
        <p:blipFill>
          <a:blip r:embed="rId4" cstate="print"/>
          <a:srcRect/>
          <a:stretch>
            <a:fillRect/>
          </a:stretch>
        </p:blipFill>
        <p:spPr bwMode="auto">
          <a:xfrm>
            <a:off x="6779172" y="1350535"/>
            <a:ext cx="4758252" cy="3372505"/>
          </a:xfrm>
          <a:prstGeom prst="rect">
            <a:avLst/>
          </a:prstGeom>
          <a:noFill/>
          <a:ln w="9525">
            <a:noFill/>
            <a:miter lim="800000"/>
            <a:headEnd/>
            <a:tailEnd/>
          </a:ln>
        </p:spPr>
      </p:pic>
      <p:sp>
        <p:nvSpPr>
          <p:cNvPr id="15" name="圆角矩形"/>
          <p:cNvSpPr/>
          <p:nvPr/>
        </p:nvSpPr>
        <p:spPr>
          <a:xfrm>
            <a:off x="551384" y="4950372"/>
            <a:ext cx="10986040" cy="1036684"/>
          </a:xfrm>
          <a:prstGeom prst="roundRect">
            <a:avLst>
              <a:gd name="adj" fmla="val 7808"/>
            </a:avLst>
          </a:prstGeom>
          <a:solidFill>
            <a:schemeClr val="accent1">
              <a:lumMod val="60000"/>
              <a:lumOff val="40000"/>
              <a:alpha val="40000"/>
            </a:schemeClr>
          </a:solidFill>
          <a:ln w="25400">
            <a:solidFill>
              <a:srgbClr val="FFFFFF">
                <a:alpha val="24967"/>
              </a:srgbClr>
            </a:solidFill>
          </a:ln>
        </p:spPr>
        <p:txBody>
          <a:bodyPr lIns="50800" tIns="50800" rIns="50800" bIns="50800" anchor="ctr"/>
          <a:lstStyle/>
          <a:p>
            <a:pPr algn="l" defTabSz="1219200">
              <a:defRPr sz="4800" b="0">
                <a:latin typeface="Calibri" panose="020F0502020204030204"/>
                <a:ea typeface="Calibri" panose="020F0502020204030204"/>
                <a:cs typeface="Calibri" panose="020F0502020204030204"/>
                <a:sym typeface="Calibri" panose="020F0502020204030204"/>
              </a:defRPr>
            </a:pPr>
          </a:p>
        </p:txBody>
      </p:sp>
      <p:sp>
        <p:nvSpPr>
          <p:cNvPr id="16" name="矩形 15"/>
          <p:cNvSpPr/>
          <p:nvPr/>
        </p:nvSpPr>
        <p:spPr>
          <a:xfrm>
            <a:off x="915602" y="5092383"/>
            <a:ext cx="10343408" cy="830997"/>
          </a:xfrm>
          <a:prstGeom prst="rect">
            <a:avLst/>
          </a:prstGeom>
        </p:spPr>
        <p:txBody>
          <a:bodyPr wrap="square">
            <a:spAutoFit/>
          </a:bodyPr>
          <a:lstStyle/>
          <a:p>
            <a:pPr lvl="0"/>
            <a:r>
              <a:rPr lang="zh-CN" altLang="zh-CN" sz="2400" dirty="0" smtClean="0">
                <a:latin typeface="黑体" panose="02010609060101010101" pitchFamily="49" charset="-122"/>
                <a:ea typeface="黑体" panose="02010609060101010101" pitchFamily="49" charset="-122"/>
                <a:cs typeface="宋体" panose="02010600030101010101" pitchFamily="2" charset="-122"/>
              </a:rPr>
              <a:t>华数</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加入广电</a:t>
            </a:r>
            <a:r>
              <a:rPr lang="en-US" altLang="zh-CN" sz="2400" dirty="0" smtClean="0">
                <a:latin typeface="黑体" panose="02010609060101010101" pitchFamily="49" charset="-122"/>
                <a:ea typeface="黑体" panose="02010609060101010101" pitchFamily="49" charset="-122"/>
                <a:cs typeface="宋体" panose="02010600030101010101" pitchFamily="2" charset="-122"/>
              </a:rPr>
              <a:t>5G</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网络建设后</a:t>
            </a:r>
            <a:r>
              <a:rPr lang="en-US" altLang="zh-CN" sz="2400" dirty="0" smtClean="0">
                <a:latin typeface="黑体" panose="02010609060101010101" pitchFamily="49" charset="-122"/>
                <a:ea typeface="黑体" panose="02010609060101010101" pitchFamily="49" charset="-122"/>
                <a:cs typeface="宋体" panose="02010600030101010101" pitchFamily="2" charset="-122"/>
              </a:rPr>
              <a:t>,</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网络</a:t>
            </a:r>
            <a:r>
              <a:rPr lang="zh-CN" altLang="zh-CN" sz="2400" dirty="0" smtClean="0">
                <a:latin typeface="黑体" panose="02010609060101010101" pitchFamily="49" charset="-122"/>
                <a:ea typeface="黑体" panose="02010609060101010101" pitchFamily="49" charset="-122"/>
                <a:cs typeface="宋体" panose="02010600030101010101" pitchFamily="2" charset="-122"/>
              </a:rPr>
              <a:t>架构</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演进</a:t>
            </a:r>
            <a:r>
              <a:rPr lang="zh-CN" altLang="zh-CN" sz="2400" dirty="0" smtClean="0">
                <a:latin typeface="黑体" panose="02010609060101010101" pitchFamily="49" charset="-122"/>
                <a:ea typeface="黑体" panose="02010609060101010101" pitchFamily="49" charset="-122"/>
                <a:cs typeface="宋体" panose="02010600030101010101" pitchFamily="2" charset="-122"/>
              </a:rPr>
              <a:t>为“</a:t>
            </a:r>
            <a:r>
              <a:rPr lang="zh-CN" altLang="zh-CN" sz="2400" b="1" dirty="0" smtClean="0">
                <a:latin typeface="黑体" panose="02010609060101010101" pitchFamily="49" charset="-122"/>
                <a:ea typeface="黑体" panose="02010609060101010101" pitchFamily="49" charset="-122"/>
                <a:cs typeface="宋体" panose="02010600030101010101" pitchFamily="2" charset="-122"/>
              </a:rPr>
              <a:t>双域六要素</a:t>
            </a:r>
            <a:r>
              <a:rPr lang="zh-CN" altLang="zh-CN" sz="2400" dirty="0" smtClean="0">
                <a:latin typeface="黑体" panose="02010609060101010101" pitchFamily="49" charset="-122"/>
                <a:ea typeface="黑体" panose="02010609060101010101" pitchFamily="49" charset="-122"/>
                <a:cs typeface="宋体" panose="02010600030101010101" pitchFamily="2" charset="-122"/>
              </a:rPr>
              <a:t>”</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。作为六要素之一的网络安全体系完全按照相关</a:t>
            </a:r>
            <a:r>
              <a:rPr lang="zh-CN" altLang="en-US" sz="2400" dirty="0" smtClean="0">
                <a:latin typeface="黑体" panose="02010609060101010101" pitchFamily="49" charset="-122"/>
                <a:ea typeface="黑体" panose="02010609060101010101" pitchFamily="49" charset="-122"/>
              </a:rPr>
              <a:t>标准构建，对标</a:t>
            </a:r>
            <a:r>
              <a:rPr lang="zh-CN" altLang="zh-CN" sz="2400" dirty="0" smtClean="0">
                <a:latin typeface="黑体" panose="02010609060101010101" pitchFamily="49" charset="-122"/>
                <a:ea typeface="黑体" panose="02010609060101010101" pitchFamily="49" charset="-122"/>
                <a:cs typeface="宋体" panose="02010600030101010101" pitchFamily="2" charset="-122"/>
              </a:rPr>
              <a:t>“</a:t>
            </a:r>
            <a:r>
              <a:rPr lang="zh-CN" altLang="en-US" sz="2400" dirty="0" smtClean="0">
                <a:latin typeface="黑体" panose="02010609060101010101" pitchFamily="49" charset="-122"/>
                <a:ea typeface="黑体" panose="02010609060101010101" pitchFamily="49" charset="-122"/>
              </a:rPr>
              <a:t>等保</a:t>
            </a:r>
            <a:r>
              <a:rPr lang="en-US" altLang="zh-CN" sz="2400" dirty="0" smtClean="0">
                <a:latin typeface="黑体" panose="02010609060101010101" pitchFamily="49" charset="-122"/>
                <a:ea typeface="黑体" panose="02010609060101010101" pitchFamily="49" charset="-122"/>
              </a:rPr>
              <a:t>2.0</a:t>
            </a:r>
            <a:r>
              <a:rPr lang="zh-CN" altLang="zh-CN" sz="2400" dirty="0" smtClean="0">
                <a:latin typeface="黑体" panose="02010609060101010101" pitchFamily="49" charset="-122"/>
                <a:ea typeface="黑体" panose="02010609060101010101" pitchFamily="49" charset="-122"/>
                <a:cs typeface="宋体" panose="02010600030101010101" pitchFamily="2" charset="-122"/>
              </a:rPr>
              <a:t>”</a:t>
            </a:r>
            <a:r>
              <a:rPr lang="zh-CN" altLang="en-US" sz="2400" dirty="0" smtClean="0">
                <a:latin typeface="黑体" panose="02010609060101010101" pitchFamily="49" charset="-122"/>
                <a:ea typeface="黑体" panose="02010609060101010101" pitchFamily="49" charset="-122"/>
              </a:rPr>
              <a:t>要求 </a:t>
            </a:r>
            <a:r>
              <a:rPr lang="zh-CN" altLang="en-US" sz="2400" dirty="0" smtClean="0">
                <a:latin typeface="黑体" panose="02010609060101010101" pitchFamily="49" charset="-122"/>
                <a:ea typeface="黑体" panose="02010609060101010101" pitchFamily="49" charset="-122"/>
                <a:cs typeface="宋体" panose="02010600030101010101" pitchFamily="2" charset="-122"/>
              </a:rPr>
              <a:t>。</a:t>
            </a:r>
            <a:endParaRPr lang="zh-CN" altLang="en-US" sz="2400" dirty="0" smtClean="0">
              <a:latin typeface="黑体" panose="02010609060101010101" pitchFamily="49" charset="-122"/>
              <a:ea typeface="黑体" panose="02010609060101010101" pitchFamily="49"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36"/>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时代之内容安全</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46" name="图像" descr="图像"/>
          <p:cNvPicPr>
            <a:picLocks noChangeAspect="1"/>
          </p:cNvPicPr>
          <p:nvPr/>
        </p:nvPicPr>
        <p:blipFill>
          <a:blip r:embed="rId1"/>
          <a:srcRect/>
          <a:stretch>
            <a:fillRect/>
          </a:stretch>
        </p:blipFill>
        <p:spPr bwMode="auto">
          <a:xfrm>
            <a:off x="676124" y="230139"/>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pSp>
        <p:nvGrpSpPr>
          <p:cNvPr id="38" name="组合 37"/>
          <p:cNvGrpSpPr/>
          <p:nvPr/>
        </p:nvGrpSpPr>
        <p:grpSpPr>
          <a:xfrm>
            <a:off x="415636" y="1447800"/>
            <a:ext cx="11360727" cy="4002974"/>
            <a:chOff x="415636" y="1781298"/>
            <a:chExt cx="11360727" cy="3669476"/>
          </a:xfrm>
        </p:grpSpPr>
        <p:pic>
          <p:nvPicPr>
            <p:cNvPr id="54274" name="Picture 2"/>
            <p:cNvPicPr>
              <a:picLocks noChangeAspect="1" noChangeArrowheads="1"/>
            </p:cNvPicPr>
            <p:nvPr/>
          </p:nvPicPr>
          <p:blipFill>
            <a:blip r:embed="rId2"/>
            <a:srcRect/>
            <a:stretch>
              <a:fillRect/>
            </a:stretch>
          </p:blipFill>
          <p:spPr bwMode="auto">
            <a:xfrm>
              <a:off x="2960600" y="1828799"/>
              <a:ext cx="6373406" cy="3586347"/>
            </a:xfrm>
            <a:prstGeom prst="rect">
              <a:avLst/>
            </a:prstGeom>
            <a:noFill/>
            <a:ln w="9525">
              <a:noFill/>
              <a:miter lim="800000"/>
              <a:headEnd/>
              <a:tailEnd/>
            </a:ln>
          </p:spPr>
        </p:pic>
        <p:pic>
          <p:nvPicPr>
            <p:cNvPr id="29" name="图片 2"/>
            <p:cNvPicPr>
              <a:picLocks noChangeAspect="1"/>
            </p:cNvPicPr>
            <p:nvPr/>
          </p:nvPicPr>
          <p:blipFill>
            <a:blip r:embed="rId3"/>
            <a:srcRect/>
            <a:stretch>
              <a:fillRect/>
            </a:stretch>
          </p:blipFill>
          <p:spPr>
            <a:xfrm>
              <a:off x="415636" y="1781298"/>
              <a:ext cx="2722170" cy="1840675"/>
            </a:xfrm>
            <a:prstGeom prst="rect">
              <a:avLst/>
            </a:prstGeom>
            <a:noFill/>
            <a:ln w="9525">
              <a:noFill/>
            </a:ln>
            <a:effectLst>
              <a:softEdge rad="31750"/>
            </a:effectLst>
          </p:spPr>
        </p:pic>
        <p:sp>
          <p:nvSpPr>
            <p:cNvPr id="30" name="TextBox 13"/>
            <p:cNvSpPr txBox="1"/>
            <p:nvPr/>
          </p:nvSpPr>
          <p:spPr>
            <a:xfrm>
              <a:off x="451262" y="3533610"/>
              <a:ext cx="2692116" cy="1917164"/>
            </a:xfrm>
            <a:prstGeom prst="rect">
              <a:avLst/>
            </a:prstGeom>
            <a:solidFill>
              <a:srgbClr val="0070C0"/>
            </a:solidFill>
            <a:ln w="0">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fontAlgn="auto">
                <a:lnSpc>
                  <a:spcPct val="200000"/>
                </a:lnSpc>
                <a:defRPr sz="1600" b="1">
                  <a:solidFill>
                    <a:schemeClr val="bg1"/>
                  </a:solidFill>
                  <a:latin typeface="微软雅黑" panose="020B0503020204020204" charset="-122"/>
                  <a:cs typeface="Open Sans" pitchFamily="34" charset="0"/>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endParaRPr lang="zh-CN" altLang="en-US" sz="1400" dirty="0"/>
            </a:p>
          </p:txBody>
        </p:sp>
        <p:sp>
          <p:nvSpPr>
            <p:cNvPr id="31" name="TextBox 30"/>
            <p:cNvSpPr txBox="1"/>
            <p:nvPr/>
          </p:nvSpPr>
          <p:spPr>
            <a:xfrm>
              <a:off x="629392" y="3705102"/>
              <a:ext cx="1947553" cy="461665"/>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charset="-122"/>
                  <a:ea typeface="微软雅黑" panose="020B0503020204020204" charset="-122"/>
                </a:rPr>
                <a:t>5G+</a:t>
              </a:r>
              <a:r>
                <a:rPr lang="zh-CN" altLang="en-US" sz="2400" b="1" dirty="0" smtClean="0">
                  <a:solidFill>
                    <a:schemeClr val="bg1"/>
                  </a:solidFill>
                  <a:latin typeface="微软雅黑" panose="020B0503020204020204" charset="-122"/>
                  <a:ea typeface="微软雅黑" panose="020B0503020204020204" charset="-122"/>
                </a:rPr>
                <a:t>新媒体</a:t>
              </a:r>
              <a:endParaRPr lang="zh-CN" altLang="en-US" sz="2400" b="1" dirty="0">
                <a:solidFill>
                  <a:schemeClr val="bg1"/>
                </a:solidFill>
                <a:latin typeface="微软雅黑" panose="020B0503020204020204" charset="-122"/>
                <a:ea typeface="微软雅黑" panose="020B0503020204020204" charset="-122"/>
              </a:endParaRPr>
            </a:p>
          </p:txBody>
        </p:sp>
        <p:sp>
          <p:nvSpPr>
            <p:cNvPr id="32" name="TextBox 31"/>
            <p:cNvSpPr txBox="1"/>
            <p:nvPr/>
          </p:nvSpPr>
          <p:spPr>
            <a:xfrm>
              <a:off x="1066799" y="4142510"/>
              <a:ext cx="1947553" cy="1200329"/>
            </a:xfrm>
            <a:prstGeom prst="rect">
              <a:avLst/>
            </a:prstGeom>
            <a:noFill/>
          </p:spPr>
          <p:txBody>
            <a:bodyPr wrap="square" rtlCol="0">
              <a:spAutoFit/>
            </a:bodyPr>
            <a:lstStyle/>
            <a:p>
              <a:pPr>
                <a:buFont typeface="Arial" panose="020B0604020202020204" pitchFamily="34" charset="0"/>
                <a:buChar char="•"/>
              </a:pPr>
              <a:r>
                <a:rPr lang="en-US" altLang="zh-CN" b="1" dirty="0" smtClean="0">
                  <a:solidFill>
                    <a:schemeClr val="bg1"/>
                  </a:solidFill>
                  <a:latin typeface="微软雅黑" panose="020B0503020204020204" charset="-122"/>
                  <a:ea typeface="微软雅黑" panose="020B0503020204020204" charset="-122"/>
                </a:rPr>
                <a:t>4K/8K</a:t>
              </a:r>
              <a:endParaRPr lang="en-US" altLang="zh-CN" b="1" dirty="0" smtClean="0">
                <a:solidFill>
                  <a:schemeClr val="bg1"/>
                </a:solidFill>
                <a:latin typeface="微软雅黑" panose="020B0503020204020204" charset="-122"/>
                <a:ea typeface="微软雅黑" panose="020B0503020204020204" charset="-122"/>
              </a:endParaRPr>
            </a:p>
            <a:p>
              <a:pPr>
                <a:buFont typeface="Arial" panose="020B0604020202020204" pitchFamily="34" charset="0"/>
                <a:buChar char="•"/>
              </a:pPr>
              <a:r>
                <a:rPr lang="en-US" altLang="zh-CN" b="1" dirty="0" smtClean="0">
                  <a:solidFill>
                    <a:schemeClr val="bg1"/>
                  </a:solidFill>
                  <a:latin typeface="微软雅黑" panose="020B0503020204020204" charset="-122"/>
                  <a:ea typeface="微软雅黑" panose="020B0503020204020204" charset="-122"/>
                </a:rPr>
                <a:t>3D/VR/AR</a:t>
              </a:r>
              <a:endParaRPr lang="en-US" altLang="zh-CN" b="1" dirty="0" smtClean="0">
                <a:solidFill>
                  <a:schemeClr val="bg1"/>
                </a:solidFill>
                <a:latin typeface="微软雅黑" panose="020B0503020204020204" charset="-122"/>
                <a:ea typeface="微软雅黑" panose="020B0503020204020204" charset="-122"/>
              </a:endParaRPr>
            </a:p>
            <a:p>
              <a:pPr>
                <a:buFont typeface="Arial" panose="020B0604020202020204" pitchFamily="34" charset="0"/>
                <a:buChar char="•"/>
              </a:pPr>
              <a:r>
                <a:rPr lang="zh-CN" altLang="en-US" b="1" dirty="0" smtClean="0">
                  <a:solidFill>
                    <a:schemeClr val="bg1"/>
                  </a:solidFill>
                  <a:latin typeface="微软雅黑" panose="020B0503020204020204" charset="-122"/>
                  <a:ea typeface="微软雅黑" panose="020B0503020204020204" charset="-122"/>
                </a:rPr>
                <a:t>云课堂</a:t>
              </a:r>
              <a:endParaRPr lang="en-US" altLang="zh-CN" b="1" dirty="0" smtClean="0">
                <a:solidFill>
                  <a:schemeClr val="bg1"/>
                </a:solidFill>
                <a:latin typeface="微软雅黑" panose="020B0503020204020204" charset="-122"/>
                <a:ea typeface="微软雅黑" panose="020B0503020204020204" charset="-122"/>
              </a:endParaRPr>
            </a:p>
            <a:p>
              <a:pPr>
                <a:buFont typeface="Arial" panose="020B0604020202020204" pitchFamily="34" charset="0"/>
                <a:buChar char="•"/>
              </a:pPr>
              <a:r>
                <a:rPr lang="zh-CN" altLang="en-US" b="1" dirty="0" smtClean="0">
                  <a:solidFill>
                    <a:schemeClr val="bg1"/>
                  </a:solidFill>
                  <a:latin typeface="微软雅黑" panose="020B0503020204020204" charset="-122"/>
                  <a:ea typeface="微软雅黑" panose="020B0503020204020204" charset="-122"/>
                </a:rPr>
                <a:t>云游戏</a:t>
              </a:r>
              <a:endParaRPr lang="zh-CN" altLang="en-US" b="1" dirty="0">
                <a:solidFill>
                  <a:schemeClr val="bg1"/>
                </a:solidFill>
                <a:latin typeface="微软雅黑" panose="020B0503020204020204" charset="-122"/>
                <a:ea typeface="微软雅黑" panose="020B0503020204020204" charset="-122"/>
              </a:endParaRPr>
            </a:p>
          </p:txBody>
        </p:sp>
        <p:pic>
          <p:nvPicPr>
            <p:cNvPr id="33" name="图片 32"/>
            <p:cNvPicPr>
              <a:picLocks noChangeAspect="1"/>
            </p:cNvPicPr>
            <p:nvPr/>
          </p:nvPicPr>
          <p:blipFill>
            <a:blip r:embed="rId4">
              <a:lum contrast="-12000"/>
            </a:blip>
            <a:stretch>
              <a:fillRect/>
            </a:stretch>
          </p:blipFill>
          <p:spPr>
            <a:xfrm>
              <a:off x="9155692" y="3586348"/>
              <a:ext cx="2620671" cy="1840675"/>
            </a:xfrm>
            <a:prstGeom prst="rect">
              <a:avLst/>
            </a:prstGeom>
            <a:ln>
              <a:noFill/>
            </a:ln>
            <a:effectLst>
              <a:softEdge rad="31750"/>
            </a:effectLst>
          </p:spPr>
        </p:pic>
        <p:sp>
          <p:nvSpPr>
            <p:cNvPr id="35" name="TextBox 13"/>
            <p:cNvSpPr txBox="1"/>
            <p:nvPr/>
          </p:nvSpPr>
          <p:spPr>
            <a:xfrm>
              <a:off x="9155875" y="1793175"/>
              <a:ext cx="2600696" cy="1876300"/>
            </a:xfrm>
            <a:prstGeom prst="rect">
              <a:avLst/>
            </a:prstGeom>
            <a:solidFill>
              <a:srgbClr val="0070C0"/>
            </a:solidFill>
            <a:ln w="0">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fontAlgn="auto">
                <a:lnSpc>
                  <a:spcPct val="200000"/>
                </a:lnSpc>
                <a:defRPr sz="1600" b="1">
                  <a:solidFill>
                    <a:schemeClr val="bg1"/>
                  </a:solidFill>
                  <a:latin typeface="微软雅黑" panose="020B0503020204020204" charset="-122"/>
                  <a:ea typeface="+mn-ea"/>
                  <a:cs typeface="Open Sans" pitchFamily="34" charset="0"/>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endParaRPr lang="zh-CN" altLang="en-US" b="0" dirty="0"/>
            </a:p>
          </p:txBody>
        </p:sp>
        <p:sp>
          <p:nvSpPr>
            <p:cNvPr id="36" name="TextBox 35"/>
            <p:cNvSpPr txBox="1"/>
            <p:nvPr/>
          </p:nvSpPr>
          <p:spPr>
            <a:xfrm>
              <a:off x="9429008" y="1909949"/>
              <a:ext cx="2040575" cy="461665"/>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charset="-122"/>
                  <a:ea typeface="微软雅黑" panose="020B0503020204020204" charset="-122"/>
                </a:rPr>
                <a:t>5G+</a:t>
              </a:r>
              <a:r>
                <a:rPr lang="zh-CN" altLang="en-US" sz="2400" b="1" dirty="0" smtClean="0">
                  <a:solidFill>
                    <a:schemeClr val="bg1"/>
                  </a:solidFill>
                  <a:latin typeface="微软雅黑" panose="020B0503020204020204" charset="-122"/>
                  <a:ea typeface="微软雅黑" panose="020B0503020204020204" charset="-122"/>
                </a:rPr>
                <a:t>融媒体</a:t>
              </a:r>
              <a:endParaRPr lang="zh-CN" altLang="en-US" sz="2400" b="1" dirty="0">
                <a:solidFill>
                  <a:schemeClr val="bg1"/>
                </a:solidFill>
                <a:latin typeface="微软雅黑" panose="020B0503020204020204" charset="-122"/>
                <a:ea typeface="微软雅黑" panose="020B0503020204020204" charset="-122"/>
              </a:endParaRPr>
            </a:p>
          </p:txBody>
        </p:sp>
        <p:sp>
          <p:nvSpPr>
            <p:cNvPr id="37" name="TextBox 36"/>
            <p:cNvSpPr txBox="1"/>
            <p:nvPr/>
          </p:nvSpPr>
          <p:spPr>
            <a:xfrm>
              <a:off x="9900062" y="2442359"/>
              <a:ext cx="1630879" cy="923330"/>
            </a:xfrm>
            <a:prstGeom prst="rect">
              <a:avLst/>
            </a:prstGeom>
            <a:noFill/>
          </p:spPr>
          <p:txBody>
            <a:bodyPr wrap="square" rtlCol="0">
              <a:spAutoFit/>
            </a:bodyPr>
            <a:lstStyle/>
            <a:p>
              <a:pPr>
                <a:buFont typeface="Arial" panose="020B0604020202020204" pitchFamily="34" charset="0"/>
                <a:buChar char="•"/>
              </a:pPr>
              <a:r>
                <a:rPr lang="zh-CN" altLang="en-US" b="1" dirty="0" smtClean="0">
                  <a:solidFill>
                    <a:schemeClr val="bg1"/>
                  </a:solidFill>
                  <a:latin typeface="微软雅黑" panose="020B0503020204020204" charset="-122"/>
                  <a:ea typeface="微软雅黑" panose="020B0503020204020204" charset="-122"/>
                </a:rPr>
                <a:t>融媒体直播</a:t>
              </a:r>
              <a:endParaRPr lang="zh-CN" altLang="en-US" b="1" dirty="0" smtClean="0">
                <a:solidFill>
                  <a:schemeClr val="bg1"/>
                </a:solidFill>
                <a:latin typeface="微软雅黑" panose="020B0503020204020204" charset="-122"/>
                <a:ea typeface="微软雅黑" panose="020B0503020204020204" charset="-122"/>
              </a:endParaRPr>
            </a:p>
            <a:p>
              <a:pPr>
                <a:buFont typeface="Arial" panose="020B0604020202020204" pitchFamily="34" charset="0"/>
                <a:buChar char="•"/>
              </a:pPr>
              <a:r>
                <a:rPr lang="zh-CN" altLang="en-US" b="1" dirty="0" smtClean="0">
                  <a:solidFill>
                    <a:schemeClr val="bg1"/>
                  </a:solidFill>
                  <a:latin typeface="微软雅黑" panose="020B0503020204020204" charset="-122"/>
                  <a:ea typeface="微软雅黑" panose="020B0503020204020204" charset="-122"/>
                </a:rPr>
                <a:t>短视频点播</a:t>
              </a:r>
              <a:endParaRPr lang="zh-CN" altLang="en-US" b="1" dirty="0" smtClean="0">
                <a:solidFill>
                  <a:schemeClr val="bg1"/>
                </a:solidFill>
                <a:latin typeface="微软雅黑" panose="020B0503020204020204" charset="-122"/>
                <a:ea typeface="微软雅黑" panose="020B0503020204020204" charset="-122"/>
              </a:endParaRPr>
            </a:p>
            <a:p>
              <a:pPr>
                <a:buFont typeface="Arial" panose="020B0604020202020204" pitchFamily="34" charset="0"/>
                <a:buChar char="•"/>
              </a:pPr>
              <a:r>
                <a:rPr lang="zh-CN" altLang="en-US" b="1" dirty="0" smtClean="0">
                  <a:solidFill>
                    <a:schemeClr val="bg1"/>
                  </a:solidFill>
                  <a:latin typeface="微软雅黑" panose="020B0503020204020204" charset="-122"/>
                  <a:ea typeface="微软雅黑" panose="020B0503020204020204" charset="-122"/>
                </a:rPr>
                <a:t>多屏互动</a:t>
              </a:r>
              <a:endParaRPr lang="zh-CN" altLang="en-US" b="1" dirty="0">
                <a:solidFill>
                  <a:schemeClr val="bg1"/>
                </a:solidFill>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196"/>
            <a:ext cx="12192000" cy="6859667"/>
          </a:xfrm>
          <a:prstGeom prst="rect">
            <a:avLst/>
          </a:prstGeom>
        </p:spPr>
      </p:pic>
      <p:sp>
        <p:nvSpPr>
          <p:cNvPr id="3" name="文本占位符 2"/>
          <p:cNvSpPr>
            <a:spLocks noGrp="1"/>
          </p:cNvSpPr>
          <p:nvPr>
            <p:ph type="body" sz="quarter" idx="11"/>
          </p:nvPr>
        </p:nvSpPr>
        <p:spPr>
          <a:xfrm>
            <a:off x="1782128" y="2522220"/>
            <a:ext cx="8627745" cy="1430655"/>
          </a:xfrm>
        </p:spPr>
        <p:txBody>
          <a:bodyPr/>
          <a:lstStyle/>
          <a:p>
            <a:pPr lvl="0" fontAlgn="base">
              <a:lnSpc>
                <a:spcPct val="100000"/>
              </a:lnSpc>
              <a:spcBef>
                <a:spcPct val="0"/>
              </a:spcBef>
              <a:spcAft>
                <a:spcPct val="0"/>
              </a:spcAft>
              <a:defRPr/>
            </a:pPr>
            <a:r>
              <a:rPr lang="zh-CN" altLang="en-US" sz="4500" dirty="0" smtClean="0">
                <a:cs typeface="等线 Light" panose="02010600030101010101" charset="-122"/>
              </a:rPr>
              <a:t>广电</a:t>
            </a:r>
            <a:r>
              <a:rPr lang="en-US" altLang="zh-CN" sz="4500" dirty="0" smtClean="0">
                <a:cs typeface="等线 Light" panose="02010600030101010101" charset="-122"/>
              </a:rPr>
              <a:t>5G</a:t>
            </a:r>
            <a:r>
              <a:rPr lang="zh-CN" altLang="en-US" sz="4500" dirty="0" smtClean="0">
                <a:cs typeface="等线 Light" panose="02010600030101010101" charset="-122"/>
              </a:rPr>
              <a:t>在场景应用中的安全思考</a:t>
            </a:r>
            <a:endParaRPr lang="zh-CN" altLang="en-US" sz="4500" dirty="0">
              <a:cs typeface="等线 Light" panose="02010600030101010101" charset="-122"/>
            </a:endParaRPr>
          </a:p>
        </p:txBody>
      </p:sp>
      <p:sp>
        <p:nvSpPr>
          <p:cNvPr id="5" name="文本占位符 4"/>
          <p:cNvSpPr>
            <a:spLocks noGrp="1"/>
          </p:cNvSpPr>
          <p:nvPr>
            <p:ph type="body" sz="quarter" idx="12"/>
          </p:nvPr>
        </p:nvSpPr>
        <p:spPr>
          <a:xfrm>
            <a:off x="4401019" y="4901421"/>
            <a:ext cx="2880915" cy="504849"/>
          </a:xfrm>
        </p:spPr>
        <p:txBody>
          <a:bodyPr/>
          <a:lstStyle/>
          <a:p>
            <a:pPr algn="ctr"/>
            <a:r>
              <a:rPr kumimoji="1" lang="zh-CN" altLang="en-US" sz="3600" dirty="0" smtClean="0"/>
              <a:t>曹燕明</a:t>
            </a:r>
            <a:endParaRPr kumimoji="1" lang="zh-CN" altLang="en-US" sz="3600" dirty="0" smtClean="0"/>
          </a:p>
        </p:txBody>
      </p:sp>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
        <p:nvSpPr>
          <p:cNvPr id="6" name="文本占位符 4"/>
          <p:cNvSpPr>
            <a:spLocks noGrp="1"/>
          </p:cNvSpPr>
          <p:nvPr>
            <p:ph type="body" sz="quarter" idx="12"/>
          </p:nvPr>
        </p:nvSpPr>
        <p:spPr>
          <a:xfrm>
            <a:off x="3271101" y="5871201"/>
            <a:ext cx="5313303" cy="504849"/>
          </a:xfrm>
        </p:spPr>
        <p:txBody>
          <a:bodyPr/>
          <a:lstStyle/>
          <a:p>
            <a:pPr algn="ctr"/>
            <a:r>
              <a:rPr kumimoji="1" lang="zh-CN" altLang="en-US" dirty="0" smtClean="0"/>
              <a:t>华数传媒网络有限公司</a:t>
            </a:r>
            <a:endParaRPr kumimoji="1" lang="zh-CN" altLang="en-US" dirty="0">
              <a:solidFill>
                <a:schemeClr val="bg1"/>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36"/>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时代之数据安全</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46" name="图像" descr="图像"/>
          <p:cNvPicPr>
            <a:picLocks noChangeAspect="1"/>
          </p:cNvPicPr>
          <p:nvPr/>
        </p:nvPicPr>
        <p:blipFill>
          <a:blip r:embed="rId1"/>
          <a:srcRect/>
          <a:stretch>
            <a:fillRect/>
          </a:stretch>
        </p:blipFill>
        <p:spPr bwMode="auto">
          <a:xfrm>
            <a:off x="676124" y="230139"/>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pSp>
        <p:nvGrpSpPr>
          <p:cNvPr id="50" name="组合 49"/>
          <p:cNvGrpSpPr/>
          <p:nvPr/>
        </p:nvGrpSpPr>
        <p:grpSpPr>
          <a:xfrm>
            <a:off x="1052451" y="1203859"/>
            <a:ext cx="10072749" cy="4092041"/>
            <a:chOff x="559724" y="1330035"/>
            <a:chExt cx="10512825" cy="4241606"/>
          </a:xfrm>
        </p:grpSpPr>
        <p:sp>
          <p:nvSpPr>
            <p:cNvPr id="6" name="矩形 5"/>
            <p:cNvSpPr/>
            <p:nvPr/>
          </p:nvSpPr>
          <p:spPr>
            <a:xfrm>
              <a:off x="559724" y="1330035"/>
              <a:ext cx="10512825" cy="261019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5"/>
            <p:cNvSpPr txBox="1"/>
            <p:nvPr/>
          </p:nvSpPr>
          <p:spPr>
            <a:xfrm>
              <a:off x="693011" y="2246219"/>
              <a:ext cx="861113" cy="584775"/>
            </a:xfrm>
            <a:prstGeom prst="rect">
              <a:avLst/>
            </a:prstGeom>
            <a:noFill/>
          </p:spPr>
          <p:txBody>
            <a:bodyPr wrap="square" rtlCol="0">
              <a:spAutoFit/>
            </a:bodyPr>
            <a:lstStyle/>
            <a:p>
              <a:r>
                <a:rPr lang="zh-CN" altLang="en-US" sz="1600" dirty="0">
                  <a:latin typeface="宋体" panose="02010600030101010101" pitchFamily="2" charset="-122"/>
                  <a:ea typeface="宋体" panose="02010600030101010101" pitchFamily="2" charset="-122"/>
                </a:rPr>
                <a:t>大数据</a:t>
              </a:r>
              <a:endParaRPr lang="en-US" altLang="zh-CN" sz="1600" dirty="0">
                <a:latin typeface="宋体" panose="02010600030101010101" pitchFamily="2" charset="-122"/>
                <a:ea typeface="宋体" panose="02010600030101010101" pitchFamily="2" charset="-122"/>
              </a:endParaRPr>
            </a:p>
            <a:p>
              <a:pPr algn="ctr"/>
              <a:r>
                <a:rPr lang="zh-CN" altLang="en-US" sz="1600" dirty="0">
                  <a:latin typeface="宋体" panose="02010600030101010101" pitchFamily="2" charset="-122"/>
                  <a:ea typeface="宋体" panose="02010600030101010101" pitchFamily="2" charset="-122"/>
                </a:rPr>
                <a:t>安全</a:t>
              </a:r>
              <a:endParaRPr lang="zh-CN" altLang="en-US" sz="1600" dirty="0">
                <a:latin typeface="宋体" panose="02010600030101010101" pitchFamily="2" charset="-122"/>
                <a:ea typeface="宋体" panose="02010600030101010101" pitchFamily="2" charset="-122"/>
              </a:endParaRPr>
            </a:p>
          </p:txBody>
        </p:sp>
        <p:sp>
          <p:nvSpPr>
            <p:cNvPr id="8" name="矩形 7"/>
            <p:cNvSpPr/>
            <p:nvPr/>
          </p:nvSpPr>
          <p:spPr>
            <a:xfrm>
              <a:off x="1838981" y="1413161"/>
              <a:ext cx="1389150"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9" name="矩形 8"/>
            <p:cNvSpPr/>
            <p:nvPr/>
          </p:nvSpPr>
          <p:spPr>
            <a:xfrm>
              <a:off x="1984532" y="1876887"/>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数据识别</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0" name="文本框 8"/>
            <p:cNvSpPr txBox="1"/>
            <p:nvPr/>
          </p:nvSpPr>
          <p:spPr>
            <a:xfrm>
              <a:off x="1934654" y="1453524"/>
              <a:ext cx="1202015"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数据采集</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11" name="矩形 10"/>
            <p:cNvSpPr/>
            <p:nvPr/>
          </p:nvSpPr>
          <p:spPr>
            <a:xfrm>
              <a:off x="1984529" y="2347741"/>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分级分类</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2" name="矩形 11"/>
            <p:cNvSpPr/>
            <p:nvPr/>
          </p:nvSpPr>
          <p:spPr>
            <a:xfrm>
              <a:off x="1984529" y="2799199"/>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数据打标</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3" name="矩形 12"/>
            <p:cNvSpPr/>
            <p:nvPr/>
          </p:nvSpPr>
          <p:spPr>
            <a:xfrm>
              <a:off x="3357428" y="1413161"/>
              <a:ext cx="1404485"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14" name="矩形 13"/>
            <p:cNvSpPr/>
            <p:nvPr/>
          </p:nvSpPr>
          <p:spPr>
            <a:xfrm>
              <a:off x="3514079" y="1876887"/>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身份认证</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5" name="文本框 13"/>
            <p:cNvSpPr txBox="1"/>
            <p:nvPr/>
          </p:nvSpPr>
          <p:spPr>
            <a:xfrm>
              <a:off x="3547326" y="1453524"/>
              <a:ext cx="1214587"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数据传输</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16" name="矩形 15"/>
            <p:cNvSpPr/>
            <p:nvPr/>
          </p:nvSpPr>
          <p:spPr>
            <a:xfrm>
              <a:off x="3514076" y="2347741"/>
              <a:ext cx="1091184" cy="36933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传输加密</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7" name="矩形 16"/>
            <p:cNvSpPr/>
            <p:nvPr/>
          </p:nvSpPr>
          <p:spPr>
            <a:xfrm>
              <a:off x="4860176" y="1435128"/>
              <a:ext cx="1372537"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18" name="矩形 17"/>
            <p:cNvSpPr/>
            <p:nvPr/>
          </p:nvSpPr>
          <p:spPr>
            <a:xfrm>
              <a:off x="4982662" y="1898854"/>
              <a:ext cx="1091184" cy="36933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存储加密</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19" name="文本框 18"/>
            <p:cNvSpPr txBox="1"/>
            <p:nvPr/>
          </p:nvSpPr>
          <p:spPr>
            <a:xfrm>
              <a:off x="4966034" y="1475491"/>
              <a:ext cx="1131454"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数据存储</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20" name="矩形 19"/>
            <p:cNvSpPr/>
            <p:nvPr/>
          </p:nvSpPr>
          <p:spPr>
            <a:xfrm>
              <a:off x="4982659" y="2369708"/>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备份恢复</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21" name="矩形 20"/>
            <p:cNvSpPr/>
            <p:nvPr/>
          </p:nvSpPr>
          <p:spPr>
            <a:xfrm>
              <a:off x="6362011" y="1413161"/>
              <a:ext cx="1404486"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22" name="矩形 21"/>
            <p:cNvSpPr/>
            <p:nvPr/>
          </p:nvSpPr>
          <p:spPr>
            <a:xfrm>
              <a:off x="6501122" y="1876887"/>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身份鉴别</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23" name="文本框 23"/>
            <p:cNvSpPr txBox="1"/>
            <p:nvPr/>
          </p:nvSpPr>
          <p:spPr>
            <a:xfrm>
              <a:off x="6534370" y="1453524"/>
              <a:ext cx="1155284"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数据访问</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24" name="矩形 23"/>
            <p:cNvSpPr/>
            <p:nvPr/>
          </p:nvSpPr>
          <p:spPr>
            <a:xfrm>
              <a:off x="6501119" y="2347741"/>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访问控制</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25" name="矩形 24"/>
            <p:cNvSpPr/>
            <p:nvPr/>
          </p:nvSpPr>
          <p:spPr>
            <a:xfrm>
              <a:off x="7891560" y="1418502"/>
              <a:ext cx="1404486"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26" name="矩形 25"/>
            <p:cNvSpPr/>
            <p:nvPr/>
          </p:nvSpPr>
          <p:spPr>
            <a:xfrm>
              <a:off x="8063921" y="1882228"/>
              <a:ext cx="1091184"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数据脱敏</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27" name="文本框 28"/>
            <p:cNvSpPr txBox="1"/>
            <p:nvPr/>
          </p:nvSpPr>
          <p:spPr>
            <a:xfrm>
              <a:off x="8097169" y="1458865"/>
              <a:ext cx="1091184"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数据使用</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28" name="矩形 27"/>
            <p:cNvSpPr/>
            <p:nvPr/>
          </p:nvSpPr>
          <p:spPr>
            <a:xfrm>
              <a:off x="8063918" y="2353082"/>
              <a:ext cx="1091184" cy="36933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文件水印</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29" name="矩形 28"/>
            <p:cNvSpPr/>
            <p:nvPr/>
          </p:nvSpPr>
          <p:spPr>
            <a:xfrm>
              <a:off x="9470050" y="1435128"/>
              <a:ext cx="1404486" cy="18288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30" name="矩形 29"/>
            <p:cNvSpPr/>
            <p:nvPr/>
          </p:nvSpPr>
          <p:spPr>
            <a:xfrm>
              <a:off x="9642411" y="1898854"/>
              <a:ext cx="1091184" cy="36933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防恢复</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31" name="文本框 33"/>
            <p:cNvSpPr txBox="1"/>
            <p:nvPr/>
          </p:nvSpPr>
          <p:spPr>
            <a:xfrm>
              <a:off x="9675659" y="1475491"/>
              <a:ext cx="1091184" cy="338554"/>
            </a:xfrm>
            <a:prstGeom prst="rect">
              <a:avLst/>
            </a:prstGeom>
            <a:noFill/>
          </p:spPr>
          <p:txBody>
            <a:bodyPr wrap="square" rtlCol="0">
              <a:spAutoFit/>
            </a:bodyPr>
            <a:lstStyle/>
            <a:p>
              <a:pPr algn="ctr"/>
              <a:r>
                <a:rPr lang="zh-CN" altLang="en-US" sz="1600" dirty="0">
                  <a:solidFill>
                    <a:schemeClr val="tx1"/>
                  </a:solidFill>
                  <a:latin typeface="宋体" panose="02010600030101010101" pitchFamily="2" charset="-122"/>
                  <a:ea typeface="宋体" panose="02010600030101010101" pitchFamily="2" charset="-122"/>
                </a:rPr>
                <a:t>数据销毁</a:t>
              </a:r>
              <a:endParaRPr lang="en-US" altLang="zh-CN" sz="1600" dirty="0">
                <a:solidFill>
                  <a:schemeClr val="tx1"/>
                </a:solidFill>
                <a:latin typeface="宋体" panose="02010600030101010101" pitchFamily="2" charset="-122"/>
                <a:ea typeface="宋体" panose="02010600030101010101" pitchFamily="2" charset="-122"/>
              </a:endParaRPr>
            </a:p>
          </p:txBody>
        </p:sp>
        <p:sp>
          <p:nvSpPr>
            <p:cNvPr id="32" name="矩形 31"/>
            <p:cNvSpPr/>
            <p:nvPr/>
          </p:nvSpPr>
          <p:spPr>
            <a:xfrm>
              <a:off x="1825761" y="3352396"/>
              <a:ext cx="9048775" cy="51287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p:txBody>
        </p:sp>
        <p:sp>
          <p:nvSpPr>
            <p:cNvPr id="33" name="矩形 32"/>
            <p:cNvSpPr/>
            <p:nvPr/>
          </p:nvSpPr>
          <p:spPr>
            <a:xfrm>
              <a:off x="2942343" y="3417588"/>
              <a:ext cx="1620000" cy="36933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数据安全检测</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34" name="矩形 33"/>
            <p:cNvSpPr/>
            <p:nvPr/>
          </p:nvSpPr>
          <p:spPr>
            <a:xfrm>
              <a:off x="5700033" y="3417588"/>
              <a:ext cx="1620000" cy="36933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操作行为审计</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35" name="矩形 34"/>
            <p:cNvSpPr/>
            <p:nvPr/>
          </p:nvSpPr>
          <p:spPr>
            <a:xfrm>
              <a:off x="8315770" y="3433094"/>
              <a:ext cx="1620000" cy="36933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异常行为检测阻断</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36" name="矩形 35"/>
            <p:cNvSpPr/>
            <p:nvPr/>
          </p:nvSpPr>
          <p:spPr>
            <a:xfrm>
              <a:off x="559724" y="4158146"/>
              <a:ext cx="10512825" cy="57070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40"/>
            <p:cNvSpPr txBox="1"/>
            <p:nvPr/>
          </p:nvSpPr>
          <p:spPr>
            <a:xfrm>
              <a:off x="693011" y="4258463"/>
              <a:ext cx="1291518" cy="338554"/>
            </a:xfrm>
            <a:prstGeom prst="rect">
              <a:avLst/>
            </a:prstGeom>
            <a:noFill/>
          </p:spPr>
          <p:txBody>
            <a:bodyPr wrap="square" rtlCol="0">
              <a:spAutoFit/>
            </a:bodyPr>
            <a:lstStyle/>
            <a:p>
              <a:r>
                <a:rPr lang="zh-CN" altLang="en-US" sz="1600" dirty="0">
                  <a:latin typeface="宋体" panose="02010600030101010101" pitchFamily="2" charset="-122"/>
                  <a:ea typeface="宋体" panose="02010600030101010101" pitchFamily="2" charset="-122"/>
                </a:rPr>
                <a:t>面临风险</a:t>
              </a:r>
              <a:endParaRPr lang="zh-CN" altLang="en-US" sz="1600" dirty="0">
                <a:latin typeface="宋体" panose="02010600030101010101" pitchFamily="2" charset="-122"/>
                <a:ea typeface="宋体" panose="02010600030101010101" pitchFamily="2" charset="-122"/>
              </a:endParaRPr>
            </a:p>
          </p:txBody>
        </p:sp>
        <p:sp>
          <p:nvSpPr>
            <p:cNvPr id="38" name="矩形 37"/>
            <p:cNvSpPr/>
            <p:nvPr/>
          </p:nvSpPr>
          <p:spPr>
            <a:xfrm>
              <a:off x="1943530" y="4249239"/>
              <a:ext cx="1831718" cy="377726"/>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网络攻击显著目标</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39" name="矩形 38"/>
            <p:cNvSpPr/>
            <p:nvPr/>
          </p:nvSpPr>
          <p:spPr>
            <a:xfrm>
              <a:off x="559724" y="5000938"/>
              <a:ext cx="10512825" cy="57070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44"/>
            <p:cNvSpPr txBox="1"/>
            <p:nvPr/>
          </p:nvSpPr>
          <p:spPr>
            <a:xfrm>
              <a:off x="693010" y="5101255"/>
              <a:ext cx="1391951" cy="338554"/>
            </a:xfrm>
            <a:prstGeom prst="rect">
              <a:avLst/>
            </a:prstGeom>
            <a:noFill/>
          </p:spPr>
          <p:txBody>
            <a:bodyPr wrap="square" rtlCol="0">
              <a:spAutoFit/>
            </a:bodyPr>
            <a:lstStyle/>
            <a:p>
              <a:r>
                <a:rPr lang="zh-CN" altLang="en-US" sz="1600" dirty="0">
                  <a:latin typeface="宋体" panose="02010600030101010101" pitchFamily="2" charset="-122"/>
                  <a:ea typeface="宋体" panose="02010600030101010101" pitchFamily="2" charset="-122"/>
                </a:rPr>
                <a:t>大数据特征</a:t>
              </a:r>
              <a:endParaRPr lang="zh-CN" altLang="en-US" sz="1600" dirty="0">
                <a:latin typeface="宋体" panose="02010600030101010101" pitchFamily="2" charset="-122"/>
                <a:ea typeface="宋体" panose="02010600030101010101" pitchFamily="2" charset="-122"/>
              </a:endParaRPr>
            </a:p>
          </p:txBody>
        </p:sp>
        <p:sp>
          <p:nvSpPr>
            <p:cNvPr id="41" name="矩形 40"/>
            <p:cNvSpPr/>
            <p:nvPr/>
          </p:nvSpPr>
          <p:spPr>
            <a:xfrm>
              <a:off x="2405487" y="5087034"/>
              <a:ext cx="1800000" cy="360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海量数据规模</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2" name="矩形 41"/>
            <p:cNvSpPr/>
            <p:nvPr/>
          </p:nvSpPr>
          <p:spPr>
            <a:xfrm>
              <a:off x="6740887" y="5106620"/>
              <a:ext cx="1800000" cy="360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多样的数据类型</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3" name="矩形 42"/>
            <p:cNvSpPr/>
            <p:nvPr/>
          </p:nvSpPr>
          <p:spPr>
            <a:xfrm>
              <a:off x="4573187" y="5087034"/>
              <a:ext cx="1800000" cy="360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快速的数据流转和动态的数据体系</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4" name="矩形 43"/>
            <p:cNvSpPr/>
            <p:nvPr/>
          </p:nvSpPr>
          <p:spPr>
            <a:xfrm>
              <a:off x="8908586" y="5106620"/>
              <a:ext cx="1800000" cy="360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多样的数据类型</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7" name="矩形 46"/>
            <p:cNvSpPr/>
            <p:nvPr/>
          </p:nvSpPr>
          <p:spPr>
            <a:xfrm>
              <a:off x="4011090" y="4249239"/>
              <a:ext cx="1831718" cy="377726"/>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加大隐私泄露风险</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8" name="矩形 47"/>
            <p:cNvSpPr/>
            <p:nvPr/>
          </p:nvSpPr>
          <p:spPr>
            <a:xfrm>
              <a:off x="6078650" y="4249239"/>
              <a:ext cx="1831718" cy="377726"/>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宋体" panose="02010600030101010101" pitchFamily="2" charset="-122"/>
                  <a:ea typeface="宋体" panose="02010600030101010101" pitchFamily="2" charset="-122"/>
                </a:rPr>
                <a:t>被利用为攻击武器</a:t>
              </a:r>
              <a:endParaRPr lang="en-US" altLang="zh-CN" sz="1400" dirty="0">
                <a:solidFill>
                  <a:schemeClr val="tx1"/>
                </a:solidFill>
                <a:latin typeface="宋体" panose="02010600030101010101" pitchFamily="2" charset="-122"/>
                <a:ea typeface="宋体" panose="02010600030101010101" pitchFamily="2" charset="-122"/>
              </a:endParaRPr>
            </a:p>
          </p:txBody>
        </p:sp>
        <p:sp>
          <p:nvSpPr>
            <p:cNvPr id="49" name="矩形 48"/>
            <p:cNvSpPr/>
            <p:nvPr/>
          </p:nvSpPr>
          <p:spPr>
            <a:xfrm>
              <a:off x="8146210" y="4249239"/>
              <a:ext cx="1831718" cy="377726"/>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latin typeface="宋体" panose="02010600030101010101" pitchFamily="2" charset="-122"/>
                  <a:ea typeface="宋体" panose="02010600030101010101" pitchFamily="2" charset="-122"/>
                </a:rPr>
                <a:t>APT</a:t>
              </a:r>
              <a:r>
                <a:rPr lang="zh-CN" altLang="en-US" sz="1400" dirty="0">
                  <a:solidFill>
                    <a:schemeClr val="tx1"/>
                  </a:solidFill>
                  <a:latin typeface="宋体" panose="02010600030101010101" pitchFamily="2" charset="-122"/>
                  <a:ea typeface="宋体" panose="02010600030101010101" pitchFamily="2" charset="-122"/>
                </a:rPr>
                <a:t>高级攻击载体</a:t>
              </a:r>
              <a:endParaRPr lang="en-US" altLang="zh-CN" sz="1400" dirty="0">
                <a:solidFill>
                  <a:schemeClr val="tx1"/>
                </a:solidFill>
                <a:latin typeface="宋体" panose="02010600030101010101" pitchFamily="2" charset="-122"/>
                <a:ea typeface="宋体" panose="02010600030101010101" pitchFamily="2" charset="-122"/>
              </a:endParaRPr>
            </a:p>
          </p:txBody>
        </p:sp>
      </p:grpSp>
      <p:sp>
        <p:nvSpPr>
          <p:cNvPr id="51" name="标题 1"/>
          <p:cNvSpPr txBox="1"/>
          <p:nvPr/>
        </p:nvSpPr>
        <p:spPr>
          <a:xfrm>
            <a:off x="1827156" y="5429137"/>
            <a:ext cx="8488503" cy="579549"/>
          </a:xfrm>
          <a:prstGeom prst="rect">
            <a:avLst/>
          </a:prstGeom>
        </p:spPr>
        <p:txBody>
          <a:bodyPr>
            <a:normAutofit/>
          </a:bodyPr>
          <a:lstStyle>
            <a:lvl1pPr algn="l" defTabSz="914400" rtl="0" eaLnBrk="1" latinLnBrk="0" hangingPunct="1">
              <a:lnSpc>
                <a:spcPct val="90000"/>
              </a:lnSpc>
              <a:spcBef>
                <a:spcPct val="0"/>
              </a:spcBef>
              <a:buNone/>
              <a:defRPr sz="4400" kern="1200">
                <a:solidFill>
                  <a:srgbClr val="00B0F0"/>
                </a:solidFill>
                <a:latin typeface="+mj-lt"/>
                <a:ea typeface="+mj-ea"/>
                <a:cs typeface="+mj-cs"/>
              </a:defRPr>
            </a:lvl1pPr>
          </a:lstStyle>
          <a:p>
            <a:pPr algn="ctr"/>
            <a:r>
              <a:rPr lang="zh-CN" altLang="en-US" sz="2800" b="1" dirty="0">
                <a:solidFill>
                  <a:srgbClr val="0070C0"/>
                </a:solidFill>
                <a:latin typeface="微软雅黑" panose="020B0503020204020204" charset="-122"/>
                <a:ea typeface="微软雅黑" panose="020B0503020204020204" charset="-122"/>
              </a:rPr>
              <a:t>大数据安全防护策略</a:t>
            </a:r>
            <a:r>
              <a:rPr lang="en-US" altLang="zh-CN" sz="2800" b="1" dirty="0">
                <a:solidFill>
                  <a:srgbClr val="0070C0"/>
                </a:solidFill>
                <a:latin typeface="微软雅黑" panose="020B0503020204020204" charset="-122"/>
                <a:ea typeface="微软雅黑" panose="020B0503020204020204" charset="-122"/>
              </a:rPr>
              <a:t>-</a:t>
            </a:r>
            <a:r>
              <a:rPr lang="zh-CN" altLang="en-US" sz="2800" b="1" dirty="0">
                <a:solidFill>
                  <a:srgbClr val="0070C0"/>
                </a:solidFill>
                <a:latin typeface="微软雅黑" panose="020B0503020204020204" charset="-122"/>
                <a:ea typeface="微软雅黑" panose="020B0503020204020204" charset="-122"/>
              </a:rPr>
              <a:t>数据生命周期的安全管控</a:t>
            </a:r>
            <a:endParaRPr lang="zh-CN" altLang="en-US" sz="2800" b="1" dirty="0">
              <a:solidFill>
                <a:srgbClr val="0070C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6"/>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时代之系统安全</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5" name="图像" descr="图像"/>
          <p:cNvPicPr>
            <a:picLocks noChangeAspect="1"/>
          </p:cNvPicPr>
          <p:nvPr/>
        </p:nvPicPr>
        <p:blipFill>
          <a:blip r:embed="rId1"/>
          <a:srcRect/>
          <a:stretch>
            <a:fillRect/>
          </a:stretch>
        </p:blipFill>
        <p:spPr bwMode="auto">
          <a:xfrm>
            <a:off x="676124" y="230139"/>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pSp>
        <p:nvGrpSpPr>
          <p:cNvPr id="2" name="ef2af584-e233-415c-ac61-c61468c13f6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nvGrpSpPr>
        <p:grpSpPr bwMode="auto">
          <a:xfrm>
            <a:off x="677866" y="1428750"/>
            <a:ext cx="10848975" cy="4164182"/>
            <a:chOff x="671512" y="1674016"/>
            <a:chExt cx="10848976" cy="4018369"/>
          </a:xfrm>
        </p:grpSpPr>
        <p:cxnSp>
          <p:nvCxnSpPr>
            <p:cNvPr id="7" name="直接连接符 6"/>
            <p:cNvCxnSpPr/>
            <p:nvPr/>
          </p:nvCxnSpPr>
          <p:spPr>
            <a:xfrm>
              <a:off x="6184900" y="2073948"/>
              <a:ext cx="533558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921500" y="3503866"/>
              <a:ext cx="459898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759575" y="4965524"/>
              <a:ext cx="4760913"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671512" y="2898053"/>
              <a:ext cx="440690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671512" y="4503697"/>
              <a:ext cx="4803775"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i$lïdè"/>
            <p:cNvGrpSpPr/>
            <p:nvPr/>
          </p:nvGrpSpPr>
          <p:grpSpPr bwMode="auto">
            <a:xfrm>
              <a:off x="4533900" y="2073352"/>
              <a:ext cx="3124200" cy="3130396"/>
              <a:chOff x="4533900" y="2073352"/>
              <a:chExt cx="3124200" cy="3130396"/>
            </a:xfrm>
          </p:grpSpPr>
          <p:sp>
            <p:nvSpPr>
              <p:cNvPr id="27" name="îşlíḑé"/>
              <p:cNvSpPr>
                <a:spLocks noChangeArrowheads="1"/>
              </p:cNvSpPr>
              <p:nvPr/>
            </p:nvSpPr>
            <p:spPr bwMode="auto">
              <a:xfrm>
                <a:off x="5799958" y="3518109"/>
                <a:ext cx="1629180" cy="1685639"/>
              </a:xfrm>
              <a:custGeom>
                <a:avLst/>
                <a:gdLst>
                  <a:gd name="T0" fmla="*/ 0 w 21600"/>
                  <a:gd name="T1" fmla="*/ 2147483646 h 21230"/>
                  <a:gd name="T2" fmla="*/ 2147483646 w 21600"/>
                  <a:gd name="T3" fmla="*/ 2147483646 h 21230"/>
                  <a:gd name="T4" fmla="*/ 2147483646 w 21600"/>
                  <a:gd name="T5" fmla="*/ 2147483646 h 21230"/>
                  <a:gd name="T6" fmla="*/ 2147483646 w 21600"/>
                  <a:gd name="T7" fmla="*/ 0 h 21230"/>
                  <a:gd name="T8" fmla="*/ 2147483646 w 21600"/>
                  <a:gd name="T9" fmla="*/ 2147483646 h 21230"/>
                  <a:gd name="T10" fmla="*/ 2147483646 w 21600"/>
                  <a:gd name="T11" fmla="*/ 2147483646 h 21230"/>
                  <a:gd name="T12" fmla="*/ 0 w 21600"/>
                  <a:gd name="T13" fmla="*/ 2147483646 h 21230"/>
                  <a:gd name="T14" fmla="*/ 0 60000 65536"/>
                  <a:gd name="T15" fmla="*/ 0 60000 65536"/>
                  <a:gd name="T16" fmla="*/ 0 60000 65536"/>
                  <a:gd name="T17" fmla="*/ 0 60000 65536"/>
                  <a:gd name="T18" fmla="*/ 0 60000 65536"/>
                  <a:gd name="T19" fmla="*/ 0 60000 65536"/>
                  <a:gd name="T20" fmla="*/ 0 60000 65536"/>
                  <a:gd name="T21" fmla="*/ 0 w 21600"/>
                  <a:gd name="T22" fmla="*/ 0 h 21230"/>
                  <a:gd name="T23" fmla="*/ 21600 w 21600"/>
                  <a:gd name="T24" fmla="*/ 21230 h 212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600" h="21230">
                    <a:moveTo>
                      <a:pt x="0" y="20923"/>
                    </a:moveTo>
                    <a:lnTo>
                      <a:pt x="11286" y="6129"/>
                    </a:lnTo>
                    <a:cubicBezTo>
                      <a:pt x="11927" y="5200"/>
                      <a:pt x="12365" y="4157"/>
                      <a:pt x="12572" y="3064"/>
                    </a:cubicBezTo>
                    <a:cubicBezTo>
                      <a:pt x="12765" y="2050"/>
                      <a:pt x="12756" y="1011"/>
                      <a:pt x="12545" y="0"/>
                    </a:cubicBezTo>
                    <a:lnTo>
                      <a:pt x="21600" y="11881"/>
                    </a:lnTo>
                    <a:cubicBezTo>
                      <a:pt x="19291" y="15331"/>
                      <a:pt x="15933" y="18033"/>
                      <a:pt x="11972" y="19629"/>
                    </a:cubicBezTo>
                    <a:cubicBezTo>
                      <a:pt x="8197" y="21151"/>
                      <a:pt x="4038" y="21600"/>
                      <a:pt x="0" y="20923"/>
                    </a:cubicBezTo>
                    <a:close/>
                  </a:path>
                </a:pathLst>
              </a:custGeom>
              <a:solidFill>
                <a:srgbClr val="F2F2F2"/>
              </a:solidFill>
              <a:ln>
                <a:noFill/>
              </a:ln>
              <a:extLst>
                <a:ext uri="{91240B29-F687-4F45-9708-019B960494DF}">
                  <a14:hiddenLine xmlns:a14="http://schemas.microsoft.com/office/drawing/2010/main" w="12700">
                    <a:solidFill>
                      <a:srgbClr val="000000"/>
                    </a:solidFill>
                    <a:miter lim="400000"/>
                    <a:headEnd/>
                    <a:tailEnd/>
                  </a14:hiddenLine>
                </a:ext>
              </a:extLst>
            </p:spPr>
            <p:txBody>
              <a:bodyPr anchor="ctr"/>
              <a:lstStyle/>
              <a:p>
                <a:endParaRPr lang="zh-CN" altLang="en-US"/>
              </a:p>
            </p:txBody>
          </p:sp>
          <p:sp>
            <p:nvSpPr>
              <p:cNvPr id="28" name="iśľïḋè"/>
              <p:cNvSpPr>
                <a:spLocks noChangeArrowheads="1"/>
              </p:cNvSpPr>
              <p:nvPr/>
            </p:nvSpPr>
            <p:spPr bwMode="auto">
              <a:xfrm>
                <a:off x="6184905" y="2622656"/>
                <a:ext cx="1473195" cy="1761472"/>
              </a:xfrm>
              <a:custGeom>
                <a:avLst/>
                <a:gdLst>
                  <a:gd name="T0" fmla="*/ 0 w 21361"/>
                  <a:gd name="T1" fmla="*/ 2147483646 h 21600"/>
                  <a:gd name="T2" fmla="*/ 2147483646 w 21361"/>
                  <a:gd name="T3" fmla="*/ 0 h 21600"/>
                  <a:gd name="T4" fmla="*/ 2147483646 w 21361"/>
                  <a:gd name="T5" fmla="*/ 2147483646 h 21600"/>
                  <a:gd name="T6" fmla="*/ 2147483646 w 21361"/>
                  <a:gd name="T7" fmla="*/ 2147483646 h 21600"/>
                  <a:gd name="T8" fmla="*/ 2147483646 w 21361"/>
                  <a:gd name="T9" fmla="*/ 2147483646 h 21600"/>
                  <a:gd name="T10" fmla="*/ 2147483646 w 21361"/>
                  <a:gd name="T11" fmla="*/ 2147483646 h 21600"/>
                  <a:gd name="T12" fmla="*/ 0 w 21361"/>
                  <a:gd name="T13" fmla="*/ 2147483646 h 21600"/>
                  <a:gd name="T14" fmla="*/ 0 60000 65536"/>
                  <a:gd name="T15" fmla="*/ 0 60000 65536"/>
                  <a:gd name="T16" fmla="*/ 0 60000 65536"/>
                  <a:gd name="T17" fmla="*/ 0 60000 65536"/>
                  <a:gd name="T18" fmla="*/ 0 60000 65536"/>
                  <a:gd name="T19" fmla="*/ 0 60000 65536"/>
                  <a:gd name="T20" fmla="*/ 0 60000 65536"/>
                  <a:gd name="T21" fmla="*/ 0 w 21361"/>
                  <a:gd name="T22" fmla="*/ 0 h 21600"/>
                  <a:gd name="T23" fmla="*/ 21361 w 21361"/>
                  <a:gd name="T24" fmla="*/ 21600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361" h="21600">
                    <a:moveTo>
                      <a:pt x="0" y="4376"/>
                    </a:moveTo>
                    <a:lnTo>
                      <a:pt x="15851" y="0"/>
                    </a:lnTo>
                    <a:cubicBezTo>
                      <a:pt x="19068" y="3101"/>
                      <a:pt x="20987" y="7012"/>
                      <a:pt x="21312" y="11128"/>
                    </a:cubicBezTo>
                    <a:cubicBezTo>
                      <a:pt x="21600" y="14778"/>
                      <a:pt x="20616" y="18418"/>
                      <a:pt x="18482" y="21600"/>
                    </a:cubicBezTo>
                    <a:lnTo>
                      <a:pt x="7271" y="8592"/>
                    </a:lnTo>
                    <a:cubicBezTo>
                      <a:pt x="6679" y="7829"/>
                      <a:pt x="5964" y="7139"/>
                      <a:pt x="5147" y="6543"/>
                    </a:cubicBezTo>
                    <a:cubicBezTo>
                      <a:pt x="3672" y="5469"/>
                      <a:pt x="1903" y="4724"/>
                      <a:pt x="0" y="4376"/>
                    </a:cubicBezTo>
                    <a:close/>
                  </a:path>
                </a:pathLst>
              </a:custGeom>
              <a:solidFill>
                <a:schemeClr val="accent1"/>
              </a:solidFill>
              <a:ln>
                <a:noFill/>
              </a:ln>
              <a:extLst>
                <a:ext uri="{91240B29-F687-4F45-9708-019B960494DF}">
                  <a14:hiddenLine xmlns:a14="http://schemas.microsoft.com/office/drawing/2010/main" w="12700">
                    <a:solidFill>
                      <a:srgbClr val="000000"/>
                    </a:solidFill>
                    <a:miter lim="400000"/>
                    <a:headEnd/>
                    <a:tailEnd/>
                  </a14:hiddenLine>
                </a:ext>
              </a:extLst>
            </p:spPr>
            <p:txBody>
              <a:bodyPr anchor="ctr"/>
              <a:lstStyle/>
              <a:p>
                <a:endParaRPr lang="zh-CN" altLang="en-US"/>
              </a:p>
            </p:txBody>
          </p:sp>
          <p:sp>
            <p:nvSpPr>
              <p:cNvPr id="29" name="îS1ïde"/>
              <p:cNvSpPr>
                <a:spLocks noChangeArrowheads="1"/>
              </p:cNvSpPr>
              <p:nvPr/>
            </p:nvSpPr>
            <p:spPr bwMode="auto">
              <a:xfrm>
                <a:off x="5488255" y="2073352"/>
                <a:ext cx="1745742" cy="1279770"/>
              </a:xfrm>
              <a:custGeom>
                <a:avLst/>
                <a:gdLst>
                  <a:gd name="T0" fmla="*/ 0 w 21600"/>
                  <a:gd name="T1" fmla="*/ 2147483646 h 21070"/>
                  <a:gd name="T2" fmla="*/ 0 w 21600"/>
                  <a:gd name="T3" fmla="*/ 2147483646 h 21070"/>
                  <a:gd name="T4" fmla="*/ 2147483646 w 21600"/>
                  <a:gd name="T5" fmla="*/ 2147483646 h 21070"/>
                  <a:gd name="T6" fmla="*/ 2147483646 w 21600"/>
                  <a:gd name="T7" fmla="*/ 2147483646 h 21070"/>
                  <a:gd name="T8" fmla="*/ 2147483646 w 21600"/>
                  <a:gd name="T9" fmla="*/ 2147483646 h 21070"/>
                  <a:gd name="T10" fmla="*/ 2147483646 w 21600"/>
                  <a:gd name="T11" fmla="*/ 2147483646 h 21070"/>
                  <a:gd name="T12" fmla="*/ 0 w 21600"/>
                  <a:gd name="T13" fmla="*/ 2147483646 h 21070"/>
                  <a:gd name="T14" fmla="*/ 0 60000 65536"/>
                  <a:gd name="T15" fmla="*/ 0 60000 65536"/>
                  <a:gd name="T16" fmla="*/ 0 60000 65536"/>
                  <a:gd name="T17" fmla="*/ 0 60000 65536"/>
                  <a:gd name="T18" fmla="*/ 0 60000 65536"/>
                  <a:gd name="T19" fmla="*/ 0 60000 65536"/>
                  <a:gd name="T20" fmla="*/ 0 60000 65536"/>
                  <a:gd name="T21" fmla="*/ 0 w 21600"/>
                  <a:gd name="T22" fmla="*/ 0 h 21070"/>
                  <a:gd name="T23" fmla="*/ 21600 w 21600"/>
                  <a:gd name="T24" fmla="*/ 21070 h 2107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600" h="21070">
                    <a:moveTo>
                      <a:pt x="0" y="2036"/>
                    </a:moveTo>
                    <a:lnTo>
                      <a:pt x="0" y="21070"/>
                    </a:lnTo>
                    <a:cubicBezTo>
                      <a:pt x="475" y="19843"/>
                      <a:pt x="1107" y="18736"/>
                      <a:pt x="1869" y="17799"/>
                    </a:cubicBezTo>
                    <a:cubicBezTo>
                      <a:pt x="2828" y="16619"/>
                      <a:pt x="3969" y="15734"/>
                      <a:pt x="5213" y="15206"/>
                    </a:cubicBezTo>
                    <a:lnTo>
                      <a:pt x="21600" y="8159"/>
                    </a:lnTo>
                    <a:cubicBezTo>
                      <a:pt x="18899" y="4298"/>
                      <a:pt x="15368" y="1641"/>
                      <a:pt x="11489" y="552"/>
                    </a:cubicBezTo>
                    <a:cubicBezTo>
                      <a:pt x="7635" y="-530"/>
                      <a:pt x="3625" y="-12"/>
                      <a:pt x="0" y="2036"/>
                    </a:cubicBezTo>
                    <a:close/>
                  </a:path>
                </a:pathLst>
              </a:custGeom>
              <a:solidFill>
                <a:srgbClr val="F2F2F2"/>
              </a:solidFill>
              <a:ln>
                <a:noFill/>
              </a:ln>
              <a:extLst>
                <a:ext uri="{91240B29-F687-4F45-9708-019B960494DF}">
                  <a14:hiddenLine xmlns:a14="http://schemas.microsoft.com/office/drawing/2010/main" w="12700">
                    <a:solidFill>
                      <a:srgbClr val="000000"/>
                    </a:solidFill>
                    <a:miter lim="400000"/>
                    <a:headEnd/>
                    <a:tailEnd/>
                  </a14:hiddenLine>
                </a:ext>
              </a:extLst>
            </p:spPr>
            <p:txBody>
              <a:bodyPr anchor="ctr"/>
              <a:lstStyle/>
              <a:p>
                <a:endParaRPr lang="zh-CN" altLang="en-US"/>
              </a:p>
            </p:txBody>
          </p:sp>
          <p:sp>
            <p:nvSpPr>
              <p:cNvPr id="30" name="íṧ1ídè"/>
              <p:cNvSpPr>
                <a:spLocks noChangeArrowheads="1"/>
              </p:cNvSpPr>
              <p:nvPr/>
            </p:nvSpPr>
            <p:spPr bwMode="auto">
              <a:xfrm>
                <a:off x="4533900" y="2229961"/>
                <a:ext cx="1089049" cy="1892545"/>
              </a:xfrm>
              <a:custGeom>
                <a:avLst/>
                <a:gdLst>
                  <a:gd name="T0" fmla="*/ 2147483646 w 21151"/>
                  <a:gd name="T1" fmla="*/ 0 h 21600"/>
                  <a:gd name="T2" fmla="*/ 2147483646 w 21151"/>
                  <a:gd name="T3" fmla="*/ 2147483646 h 21600"/>
                  <a:gd name="T4" fmla="*/ 2147483646 w 21151"/>
                  <a:gd name="T5" fmla="*/ 2147483646 h 21600"/>
                  <a:gd name="T6" fmla="*/ 2147483646 w 21151"/>
                  <a:gd name="T7" fmla="*/ 2147483646 h 21600"/>
                  <a:gd name="T8" fmla="*/ 2147483646 w 21151"/>
                  <a:gd name="T9" fmla="*/ 2147483646 h 21600"/>
                  <a:gd name="T10" fmla="*/ 2147483646 w 21151"/>
                  <a:gd name="T11" fmla="*/ 2147483646 h 21600"/>
                  <a:gd name="T12" fmla="*/ 2147483646 w 21151"/>
                  <a:gd name="T13" fmla="*/ 0 h 21600"/>
                  <a:gd name="T14" fmla="*/ 0 60000 65536"/>
                  <a:gd name="T15" fmla="*/ 0 60000 65536"/>
                  <a:gd name="T16" fmla="*/ 0 60000 65536"/>
                  <a:gd name="T17" fmla="*/ 0 60000 65536"/>
                  <a:gd name="T18" fmla="*/ 0 60000 65536"/>
                  <a:gd name="T19" fmla="*/ 0 60000 65536"/>
                  <a:gd name="T20" fmla="*/ 0 60000 65536"/>
                  <a:gd name="T21" fmla="*/ 0 w 21151"/>
                  <a:gd name="T22" fmla="*/ 0 h 21600"/>
                  <a:gd name="T23" fmla="*/ 21151 w 21151"/>
                  <a:gd name="T24" fmla="*/ 21600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151" h="21600">
                    <a:moveTo>
                      <a:pt x="17193" y="0"/>
                    </a:moveTo>
                    <a:lnTo>
                      <a:pt x="17193" y="15287"/>
                    </a:lnTo>
                    <a:cubicBezTo>
                      <a:pt x="17064" y="16521"/>
                      <a:pt x="17403" y="17757"/>
                      <a:pt x="18185" y="18905"/>
                    </a:cubicBezTo>
                    <a:cubicBezTo>
                      <a:pt x="18867" y="19908"/>
                      <a:pt x="19875" y="20823"/>
                      <a:pt x="21151" y="21600"/>
                    </a:cubicBezTo>
                    <a:lnTo>
                      <a:pt x="138" y="17652"/>
                    </a:lnTo>
                    <a:cubicBezTo>
                      <a:pt x="-449" y="14072"/>
                      <a:pt x="838" y="10473"/>
                      <a:pt x="3828" y="7335"/>
                    </a:cubicBezTo>
                    <a:cubicBezTo>
                      <a:pt x="6878" y="4134"/>
                      <a:pt x="11549" y="1570"/>
                      <a:pt x="17193" y="0"/>
                    </a:cubicBezTo>
                    <a:close/>
                  </a:path>
                </a:pathLst>
              </a:custGeom>
              <a:solidFill>
                <a:srgbClr val="F2F2F2"/>
              </a:solidFill>
              <a:ln>
                <a:noFill/>
              </a:ln>
              <a:extLst>
                <a:ext uri="{91240B29-F687-4F45-9708-019B960494DF}">
                  <a14:hiddenLine xmlns:a14="http://schemas.microsoft.com/office/drawing/2010/main" w="12700">
                    <a:solidFill>
                      <a:srgbClr val="000000"/>
                    </a:solidFill>
                    <a:miter lim="400000"/>
                    <a:headEnd/>
                    <a:tailEnd/>
                  </a14:hiddenLine>
                </a:ext>
              </a:extLst>
            </p:spPr>
            <p:txBody>
              <a:bodyPr anchor="ctr"/>
              <a:lstStyle/>
              <a:p>
                <a:endParaRPr lang="zh-CN" altLang="en-US"/>
              </a:p>
            </p:txBody>
          </p:sp>
          <p:sp>
            <p:nvSpPr>
              <p:cNvPr id="31" name="iṡļiḋe"/>
              <p:cNvSpPr>
                <a:spLocks noChangeArrowheads="1"/>
              </p:cNvSpPr>
              <p:nvPr/>
            </p:nvSpPr>
            <p:spPr bwMode="auto">
              <a:xfrm>
                <a:off x="4540275" y="3842545"/>
                <a:ext cx="1868634" cy="1322328"/>
              </a:xfrm>
              <a:custGeom>
                <a:avLst/>
                <a:gdLst>
                  <a:gd name="T0" fmla="*/ 0 w 21600"/>
                  <a:gd name="T1" fmla="*/ 0 h 21600"/>
                  <a:gd name="T2" fmla="*/ 2147483646 w 21600"/>
                  <a:gd name="T3" fmla="*/ 2147483646 h 21600"/>
                  <a:gd name="T4" fmla="*/ 2147483646 w 21600"/>
                  <a:gd name="T5" fmla="*/ 2147483646 h 21600"/>
                  <a:gd name="T6" fmla="*/ 2147483646 w 21600"/>
                  <a:gd name="T7" fmla="*/ 2147483646 h 21600"/>
                  <a:gd name="T8" fmla="*/ 2147483646 w 21600"/>
                  <a:gd name="T9" fmla="*/ 2147483646 h 21600"/>
                  <a:gd name="T10" fmla="*/ 2147483646 w 21600"/>
                  <a:gd name="T11" fmla="*/ 2147483646 h 21600"/>
                  <a:gd name="T12" fmla="*/ 0 w 21600"/>
                  <a:gd name="T13" fmla="*/ 0 h 21600"/>
                  <a:gd name="T14" fmla="*/ 0 60000 65536"/>
                  <a:gd name="T15" fmla="*/ 0 60000 65536"/>
                  <a:gd name="T16" fmla="*/ 0 60000 65536"/>
                  <a:gd name="T17" fmla="*/ 0 60000 65536"/>
                  <a:gd name="T18" fmla="*/ 0 60000 65536"/>
                  <a:gd name="T19" fmla="*/ 0 60000 65536"/>
                  <a:gd name="T20" fmla="*/ 0 60000 65536"/>
                  <a:gd name="T21" fmla="*/ 0 w 21600"/>
                  <a:gd name="T22" fmla="*/ 0 h 21600"/>
                  <a:gd name="T23" fmla="*/ 21600 w 21600"/>
                  <a:gd name="T24" fmla="*/ 21600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600" h="21600">
                    <a:moveTo>
                      <a:pt x="0" y="0"/>
                    </a:moveTo>
                    <a:lnTo>
                      <a:pt x="15490" y="7118"/>
                    </a:lnTo>
                    <a:cubicBezTo>
                      <a:pt x="16605" y="7551"/>
                      <a:pt x="17770" y="7675"/>
                      <a:pt x="18918" y="7482"/>
                    </a:cubicBezTo>
                    <a:cubicBezTo>
                      <a:pt x="19846" y="7326"/>
                      <a:pt x="20751" y="6966"/>
                      <a:pt x="21600" y="6414"/>
                    </a:cubicBezTo>
                    <a:lnTo>
                      <a:pt x="13672" y="21600"/>
                    </a:lnTo>
                    <a:cubicBezTo>
                      <a:pt x="9857" y="20258"/>
                      <a:pt x="6451" y="17212"/>
                      <a:pt x="3960" y="12914"/>
                    </a:cubicBezTo>
                    <a:cubicBezTo>
                      <a:pt x="1815" y="9214"/>
                      <a:pt x="444" y="4742"/>
                      <a:pt x="0" y="0"/>
                    </a:cubicBezTo>
                    <a:close/>
                  </a:path>
                </a:pathLst>
              </a:custGeom>
              <a:solidFill>
                <a:srgbClr val="F2F2F2"/>
              </a:solidFill>
              <a:ln>
                <a:noFill/>
              </a:ln>
              <a:extLst>
                <a:ext uri="{91240B29-F687-4F45-9708-019B960494DF}">
                  <a14:hiddenLine xmlns:a14="http://schemas.microsoft.com/office/drawing/2010/main" w="12700">
                    <a:solidFill>
                      <a:srgbClr val="000000"/>
                    </a:solidFill>
                    <a:miter lim="400000"/>
                    <a:headEnd/>
                    <a:tailEnd/>
                  </a14:hiddenLine>
                </a:ext>
              </a:extLst>
            </p:spPr>
            <p:txBody>
              <a:bodyPr anchor="ctr"/>
              <a:lstStyle/>
              <a:p>
                <a:endParaRPr lang="zh-CN" altLang="en-US"/>
              </a:p>
            </p:txBody>
          </p:sp>
          <p:sp>
            <p:nvSpPr>
              <p:cNvPr id="32" name="íSḷíďê"/>
              <p:cNvSpPr>
                <a:spLocks noChangeArrowheads="1"/>
              </p:cNvSpPr>
              <p:nvPr/>
            </p:nvSpPr>
            <p:spPr bwMode="auto">
              <a:xfrm>
                <a:off x="7009617" y="3121373"/>
                <a:ext cx="399844" cy="399143"/>
              </a:xfrm>
              <a:custGeom>
                <a:avLst/>
                <a:gdLst>
                  <a:gd name="T0" fmla="*/ 6793 w 604110"/>
                  <a:gd name="T1" fmla="*/ 6782 h 603052"/>
                  <a:gd name="T2" fmla="*/ 9747 w 604110"/>
                  <a:gd name="T3" fmla="*/ 6782 h 603052"/>
                  <a:gd name="T4" fmla="*/ 9747 w 604110"/>
                  <a:gd name="T5" fmla="*/ 9287 h 603052"/>
                  <a:gd name="T6" fmla="*/ 9304 w 604110"/>
                  <a:gd name="T7" fmla="*/ 9730 h 603052"/>
                  <a:gd name="T8" fmla="*/ 6793 w 604110"/>
                  <a:gd name="T9" fmla="*/ 9730 h 603052"/>
                  <a:gd name="T10" fmla="*/ 3839 w 604110"/>
                  <a:gd name="T11" fmla="*/ 6782 h 603052"/>
                  <a:gd name="T12" fmla="*/ 5908 w 604110"/>
                  <a:gd name="T13" fmla="*/ 6782 h 603052"/>
                  <a:gd name="T14" fmla="*/ 5908 w 604110"/>
                  <a:gd name="T15" fmla="*/ 9730 h 603052"/>
                  <a:gd name="T16" fmla="*/ 3839 w 604110"/>
                  <a:gd name="T17" fmla="*/ 9730 h 603052"/>
                  <a:gd name="T18" fmla="*/ 0 w 604110"/>
                  <a:gd name="T19" fmla="*/ 6782 h 603052"/>
                  <a:gd name="T20" fmla="*/ 2953 w 604110"/>
                  <a:gd name="T21" fmla="*/ 6782 h 603052"/>
                  <a:gd name="T22" fmla="*/ 2953 w 604110"/>
                  <a:gd name="T23" fmla="*/ 9730 h 603052"/>
                  <a:gd name="T24" fmla="*/ 443 w 604110"/>
                  <a:gd name="T25" fmla="*/ 9730 h 603052"/>
                  <a:gd name="T26" fmla="*/ 0 w 604110"/>
                  <a:gd name="T27" fmla="*/ 9287 h 603052"/>
                  <a:gd name="T28" fmla="*/ 6793 w 604110"/>
                  <a:gd name="T29" fmla="*/ 3832 h 603052"/>
                  <a:gd name="T30" fmla="*/ 9747 w 604110"/>
                  <a:gd name="T31" fmla="*/ 3832 h 603052"/>
                  <a:gd name="T32" fmla="*/ 9747 w 604110"/>
                  <a:gd name="T33" fmla="*/ 5897 h 603052"/>
                  <a:gd name="T34" fmla="*/ 6793 w 604110"/>
                  <a:gd name="T35" fmla="*/ 5897 h 603052"/>
                  <a:gd name="T36" fmla="*/ 3839 w 604110"/>
                  <a:gd name="T37" fmla="*/ 3832 h 603052"/>
                  <a:gd name="T38" fmla="*/ 5908 w 604110"/>
                  <a:gd name="T39" fmla="*/ 3832 h 603052"/>
                  <a:gd name="T40" fmla="*/ 5908 w 604110"/>
                  <a:gd name="T41" fmla="*/ 5897 h 603052"/>
                  <a:gd name="T42" fmla="*/ 3839 w 604110"/>
                  <a:gd name="T43" fmla="*/ 5897 h 603052"/>
                  <a:gd name="T44" fmla="*/ 0 w 604110"/>
                  <a:gd name="T45" fmla="*/ 3832 h 603052"/>
                  <a:gd name="T46" fmla="*/ 2953 w 604110"/>
                  <a:gd name="T47" fmla="*/ 3832 h 603052"/>
                  <a:gd name="T48" fmla="*/ 2953 w 604110"/>
                  <a:gd name="T49" fmla="*/ 5897 h 603052"/>
                  <a:gd name="T50" fmla="*/ 0 w 604110"/>
                  <a:gd name="T51" fmla="*/ 5897 h 603052"/>
                  <a:gd name="T52" fmla="*/ 6793 w 604110"/>
                  <a:gd name="T53" fmla="*/ 0 h 603052"/>
                  <a:gd name="T54" fmla="*/ 9304 w 604110"/>
                  <a:gd name="T55" fmla="*/ 0 h 603052"/>
                  <a:gd name="T56" fmla="*/ 9747 w 604110"/>
                  <a:gd name="T57" fmla="*/ 442 h 603052"/>
                  <a:gd name="T58" fmla="*/ 9747 w 604110"/>
                  <a:gd name="T59" fmla="*/ 2948 h 603052"/>
                  <a:gd name="T60" fmla="*/ 6793 w 604110"/>
                  <a:gd name="T61" fmla="*/ 2948 h 603052"/>
                  <a:gd name="T62" fmla="*/ 3839 w 604110"/>
                  <a:gd name="T63" fmla="*/ 0 h 603052"/>
                  <a:gd name="T64" fmla="*/ 5908 w 604110"/>
                  <a:gd name="T65" fmla="*/ 0 h 603052"/>
                  <a:gd name="T66" fmla="*/ 5908 w 604110"/>
                  <a:gd name="T67" fmla="*/ 2948 h 603052"/>
                  <a:gd name="T68" fmla="*/ 3839 w 604110"/>
                  <a:gd name="T69" fmla="*/ 2948 h 603052"/>
                  <a:gd name="T70" fmla="*/ 443 w 604110"/>
                  <a:gd name="T71" fmla="*/ 0 h 603052"/>
                  <a:gd name="T72" fmla="*/ 2953 w 604110"/>
                  <a:gd name="T73" fmla="*/ 0 h 603052"/>
                  <a:gd name="T74" fmla="*/ 2953 w 604110"/>
                  <a:gd name="T75" fmla="*/ 2948 h 603052"/>
                  <a:gd name="T76" fmla="*/ 0 w 604110"/>
                  <a:gd name="T77" fmla="*/ 2948 h 603052"/>
                  <a:gd name="T78" fmla="*/ 0 w 604110"/>
                  <a:gd name="T79" fmla="*/ 442 h 603052"/>
                  <a:gd name="T80" fmla="*/ 443 w 604110"/>
                  <a:gd name="T81" fmla="*/ 0 h 60305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604110"/>
                  <a:gd name="T124" fmla="*/ 0 h 603052"/>
                  <a:gd name="T125" fmla="*/ 604110 w 604110"/>
                  <a:gd name="T126" fmla="*/ 603052 h 60305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604110" h="603052">
                    <a:moveTo>
                      <a:pt x="421063" y="420358"/>
                    </a:moveTo>
                    <a:lnTo>
                      <a:pt x="604110" y="420358"/>
                    </a:lnTo>
                    <a:lnTo>
                      <a:pt x="604110" y="575641"/>
                    </a:lnTo>
                    <a:cubicBezTo>
                      <a:pt x="604110" y="590717"/>
                      <a:pt x="591751" y="603052"/>
                      <a:pt x="576646" y="603052"/>
                    </a:cubicBezTo>
                    <a:lnTo>
                      <a:pt x="421063" y="603052"/>
                    </a:lnTo>
                    <a:lnTo>
                      <a:pt x="421063" y="420358"/>
                    </a:lnTo>
                    <a:close/>
                    <a:moveTo>
                      <a:pt x="237946" y="420358"/>
                    </a:moveTo>
                    <a:lnTo>
                      <a:pt x="366163" y="420358"/>
                    </a:lnTo>
                    <a:lnTo>
                      <a:pt x="366163" y="603052"/>
                    </a:lnTo>
                    <a:lnTo>
                      <a:pt x="237946" y="603052"/>
                    </a:lnTo>
                    <a:lnTo>
                      <a:pt x="237946" y="420358"/>
                    </a:lnTo>
                    <a:close/>
                    <a:moveTo>
                      <a:pt x="0" y="420358"/>
                    </a:moveTo>
                    <a:lnTo>
                      <a:pt x="183047" y="420358"/>
                    </a:lnTo>
                    <a:lnTo>
                      <a:pt x="183047" y="603052"/>
                    </a:lnTo>
                    <a:lnTo>
                      <a:pt x="27464" y="603052"/>
                    </a:lnTo>
                    <a:cubicBezTo>
                      <a:pt x="12359" y="603052"/>
                      <a:pt x="0" y="590717"/>
                      <a:pt x="0" y="575641"/>
                    </a:cubicBezTo>
                    <a:lnTo>
                      <a:pt x="0" y="420358"/>
                    </a:lnTo>
                    <a:close/>
                    <a:moveTo>
                      <a:pt x="421063" y="237523"/>
                    </a:moveTo>
                    <a:lnTo>
                      <a:pt x="604110" y="237523"/>
                    </a:lnTo>
                    <a:lnTo>
                      <a:pt x="604110" y="365529"/>
                    </a:lnTo>
                    <a:lnTo>
                      <a:pt x="421063" y="365529"/>
                    </a:lnTo>
                    <a:lnTo>
                      <a:pt x="421063" y="237523"/>
                    </a:lnTo>
                    <a:close/>
                    <a:moveTo>
                      <a:pt x="237946" y="237523"/>
                    </a:moveTo>
                    <a:lnTo>
                      <a:pt x="366163" y="237523"/>
                    </a:lnTo>
                    <a:lnTo>
                      <a:pt x="366163" y="365529"/>
                    </a:lnTo>
                    <a:lnTo>
                      <a:pt x="237946" y="365529"/>
                    </a:lnTo>
                    <a:lnTo>
                      <a:pt x="237946" y="237523"/>
                    </a:lnTo>
                    <a:close/>
                    <a:moveTo>
                      <a:pt x="0" y="237523"/>
                    </a:moveTo>
                    <a:lnTo>
                      <a:pt x="183047" y="237523"/>
                    </a:lnTo>
                    <a:lnTo>
                      <a:pt x="183047" y="365529"/>
                    </a:lnTo>
                    <a:lnTo>
                      <a:pt x="0" y="365529"/>
                    </a:lnTo>
                    <a:lnTo>
                      <a:pt x="0" y="237523"/>
                    </a:lnTo>
                    <a:close/>
                    <a:moveTo>
                      <a:pt x="421063" y="0"/>
                    </a:moveTo>
                    <a:lnTo>
                      <a:pt x="576646" y="0"/>
                    </a:lnTo>
                    <a:cubicBezTo>
                      <a:pt x="591751" y="0"/>
                      <a:pt x="604110" y="12335"/>
                      <a:pt x="604110" y="27411"/>
                    </a:cubicBezTo>
                    <a:lnTo>
                      <a:pt x="604110" y="182694"/>
                    </a:lnTo>
                    <a:lnTo>
                      <a:pt x="421063" y="182694"/>
                    </a:lnTo>
                    <a:lnTo>
                      <a:pt x="421063" y="0"/>
                    </a:lnTo>
                    <a:close/>
                    <a:moveTo>
                      <a:pt x="237946" y="0"/>
                    </a:moveTo>
                    <a:lnTo>
                      <a:pt x="366163" y="0"/>
                    </a:lnTo>
                    <a:lnTo>
                      <a:pt x="366163" y="182694"/>
                    </a:lnTo>
                    <a:lnTo>
                      <a:pt x="237946" y="182694"/>
                    </a:lnTo>
                    <a:lnTo>
                      <a:pt x="237946" y="0"/>
                    </a:lnTo>
                    <a:close/>
                    <a:moveTo>
                      <a:pt x="27464" y="0"/>
                    </a:moveTo>
                    <a:lnTo>
                      <a:pt x="183047" y="0"/>
                    </a:lnTo>
                    <a:lnTo>
                      <a:pt x="183047" y="182694"/>
                    </a:lnTo>
                    <a:lnTo>
                      <a:pt x="0" y="182694"/>
                    </a:lnTo>
                    <a:lnTo>
                      <a:pt x="0" y="27411"/>
                    </a:lnTo>
                    <a:cubicBezTo>
                      <a:pt x="0" y="12335"/>
                      <a:pt x="12359" y="0"/>
                      <a:pt x="27464"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3" name="ïṣ1ídé"/>
              <p:cNvSpPr>
                <a:spLocks noChangeArrowheads="1"/>
              </p:cNvSpPr>
              <p:nvPr/>
            </p:nvSpPr>
            <p:spPr bwMode="auto">
              <a:xfrm>
                <a:off x="6009069" y="2306678"/>
                <a:ext cx="399840" cy="399236"/>
              </a:xfrm>
              <a:custGeom>
                <a:avLst/>
                <a:gdLst>
                  <a:gd name="T0" fmla="*/ 0 w 3717"/>
                  <a:gd name="T1" fmla="*/ 2147483646 h 3717"/>
                  <a:gd name="T2" fmla="*/ 2147483646 w 3717"/>
                  <a:gd name="T3" fmla="*/ 2147483646 h 3717"/>
                  <a:gd name="T4" fmla="*/ 2147483646 w 3717"/>
                  <a:gd name="T5" fmla="*/ 2147483646 h 3717"/>
                  <a:gd name="T6" fmla="*/ 2147483646 w 3717"/>
                  <a:gd name="T7" fmla="*/ 2147483646 h 3717"/>
                  <a:gd name="T8" fmla="*/ 2147483646 w 3717"/>
                  <a:gd name="T9" fmla="*/ 2147483646 h 3717"/>
                  <a:gd name="T10" fmla="*/ 2147483646 w 3717"/>
                  <a:gd name="T11" fmla="*/ 2147483646 h 3717"/>
                  <a:gd name="T12" fmla="*/ 2147483646 w 3717"/>
                  <a:gd name="T13" fmla="*/ 2147483646 h 3717"/>
                  <a:gd name="T14" fmla="*/ 2147483646 w 3717"/>
                  <a:gd name="T15" fmla="*/ 2147483646 h 3717"/>
                  <a:gd name="T16" fmla="*/ 2147483646 w 3717"/>
                  <a:gd name="T17" fmla="*/ 2147483646 h 3717"/>
                  <a:gd name="T18" fmla="*/ 2147483646 w 3717"/>
                  <a:gd name="T19" fmla="*/ 2147483646 h 3717"/>
                  <a:gd name="T20" fmla="*/ 2147483646 w 3717"/>
                  <a:gd name="T21" fmla="*/ 2147483646 h 3717"/>
                  <a:gd name="T22" fmla="*/ 2147483646 w 3717"/>
                  <a:gd name="T23" fmla="*/ 2147483646 h 3717"/>
                  <a:gd name="T24" fmla="*/ 2147483646 w 3717"/>
                  <a:gd name="T25" fmla="*/ 2147483646 h 3717"/>
                  <a:gd name="T26" fmla="*/ 2147483646 w 3717"/>
                  <a:gd name="T27" fmla="*/ 2147483646 h 3717"/>
                  <a:gd name="T28" fmla="*/ 2147483646 w 3717"/>
                  <a:gd name="T29" fmla="*/ 2147483646 h 3717"/>
                  <a:gd name="T30" fmla="*/ 2147483646 w 3717"/>
                  <a:gd name="T31" fmla="*/ 2147483646 h 3717"/>
                  <a:gd name="T32" fmla="*/ 2147483646 w 3717"/>
                  <a:gd name="T33" fmla="*/ 2147483646 h 3717"/>
                  <a:gd name="T34" fmla="*/ 2147483646 w 3717"/>
                  <a:gd name="T35" fmla="*/ 2147483646 h 3717"/>
                  <a:gd name="T36" fmla="*/ 2147483646 w 3717"/>
                  <a:gd name="T37" fmla="*/ 2147483646 h 3717"/>
                  <a:gd name="T38" fmla="*/ 2147483646 w 3717"/>
                  <a:gd name="T39" fmla="*/ 2147483646 h 3717"/>
                  <a:gd name="T40" fmla="*/ 2147483646 w 3717"/>
                  <a:gd name="T41" fmla="*/ 2147483646 h 3717"/>
                  <a:gd name="T42" fmla="*/ 2147483646 w 3717"/>
                  <a:gd name="T43" fmla="*/ 2147483646 h 3717"/>
                  <a:gd name="T44" fmla="*/ 2147483646 w 3717"/>
                  <a:gd name="T45" fmla="*/ 2147483646 h 3717"/>
                  <a:gd name="T46" fmla="*/ 2147483646 w 3717"/>
                  <a:gd name="T47" fmla="*/ 2147483646 h 3717"/>
                  <a:gd name="T48" fmla="*/ 2147483646 w 3717"/>
                  <a:gd name="T49" fmla="*/ 2147483646 h 3717"/>
                  <a:gd name="T50" fmla="*/ 2147483646 w 3717"/>
                  <a:gd name="T51" fmla="*/ 2147483646 h 3717"/>
                  <a:gd name="T52" fmla="*/ 2147483646 w 3717"/>
                  <a:gd name="T53" fmla="*/ 2147483646 h 3717"/>
                  <a:gd name="T54" fmla="*/ 2147483646 w 3717"/>
                  <a:gd name="T55" fmla="*/ 2147483646 h 3717"/>
                  <a:gd name="T56" fmla="*/ 2147483646 w 3717"/>
                  <a:gd name="T57" fmla="*/ 2147483646 h 3717"/>
                  <a:gd name="T58" fmla="*/ 2147483646 w 3717"/>
                  <a:gd name="T59" fmla="*/ 2147483646 h 3717"/>
                  <a:gd name="T60" fmla="*/ 2147483646 w 3717"/>
                  <a:gd name="T61" fmla="*/ 2147483646 h 3717"/>
                  <a:gd name="T62" fmla="*/ 2147483646 w 3717"/>
                  <a:gd name="T63" fmla="*/ 2147483646 h 3717"/>
                  <a:gd name="T64" fmla="*/ 2147483646 w 3717"/>
                  <a:gd name="T65" fmla="*/ 2147483646 h 3717"/>
                  <a:gd name="T66" fmla="*/ 2147483646 w 3717"/>
                  <a:gd name="T67" fmla="*/ 2147483646 h 3717"/>
                  <a:gd name="T68" fmla="*/ 2147483646 w 3717"/>
                  <a:gd name="T69" fmla="*/ 2147483646 h 3717"/>
                  <a:gd name="T70" fmla="*/ 2147483646 w 3717"/>
                  <a:gd name="T71" fmla="*/ 2147483646 h 3717"/>
                  <a:gd name="T72" fmla="*/ 2147483646 w 3717"/>
                  <a:gd name="T73" fmla="*/ 2147483646 h 3717"/>
                  <a:gd name="T74" fmla="*/ 2147483646 w 3717"/>
                  <a:gd name="T75" fmla="*/ 2147483646 h 3717"/>
                  <a:gd name="T76" fmla="*/ 2147483646 w 3717"/>
                  <a:gd name="T77" fmla="*/ 2147483646 h 3717"/>
                  <a:gd name="T78" fmla="*/ 2147483646 w 3717"/>
                  <a:gd name="T79" fmla="*/ 2147483646 h 3717"/>
                  <a:gd name="T80" fmla="*/ 2147483646 w 3717"/>
                  <a:gd name="T81" fmla="*/ 2147483646 h 3717"/>
                  <a:gd name="T82" fmla="*/ 2147483646 w 3717"/>
                  <a:gd name="T83" fmla="*/ 2147483646 h 3717"/>
                  <a:gd name="T84" fmla="*/ 2147483646 w 3717"/>
                  <a:gd name="T85" fmla="*/ 2147483646 h 3717"/>
                  <a:gd name="T86" fmla="*/ 2147483646 w 3717"/>
                  <a:gd name="T87" fmla="*/ 2147483646 h 3717"/>
                  <a:gd name="T88" fmla="*/ 2147483646 w 3717"/>
                  <a:gd name="T89" fmla="*/ 2147483646 h 3717"/>
                  <a:gd name="T90" fmla="*/ 2147483646 w 3717"/>
                  <a:gd name="T91" fmla="*/ 2147483646 h 3717"/>
                  <a:gd name="T92" fmla="*/ 2147483646 w 3717"/>
                  <a:gd name="T93" fmla="*/ 2147483646 h 3717"/>
                  <a:gd name="T94" fmla="*/ 2147483646 w 3717"/>
                  <a:gd name="T95" fmla="*/ 2147483646 h 3717"/>
                  <a:gd name="T96" fmla="*/ 2147483646 w 3717"/>
                  <a:gd name="T97" fmla="*/ 2147483646 h 3717"/>
                  <a:gd name="T98" fmla="*/ 2147483646 w 3717"/>
                  <a:gd name="T99" fmla="*/ 2147483646 h 3717"/>
                  <a:gd name="T100" fmla="*/ 2147483646 w 3717"/>
                  <a:gd name="T101" fmla="*/ 2147483646 h 3717"/>
                  <a:gd name="T102" fmla="*/ 2147483646 w 3717"/>
                  <a:gd name="T103" fmla="*/ 2147483646 h 3717"/>
                  <a:gd name="T104" fmla="*/ 2147483646 w 3717"/>
                  <a:gd name="T105" fmla="*/ 2147483646 h 3717"/>
                  <a:gd name="T106" fmla="*/ 2147483646 w 3717"/>
                  <a:gd name="T107" fmla="*/ 2147483646 h 3717"/>
                  <a:gd name="T108" fmla="*/ 2147483646 w 3717"/>
                  <a:gd name="T109" fmla="*/ 2147483646 h 3717"/>
                  <a:gd name="T110" fmla="*/ 2147483646 w 3717"/>
                  <a:gd name="T111" fmla="*/ 2147483646 h 3717"/>
                  <a:gd name="T112" fmla="*/ 2147483646 w 3717"/>
                  <a:gd name="T113" fmla="*/ 2147483646 h 3717"/>
                  <a:gd name="T114" fmla="*/ 2147483646 w 3717"/>
                  <a:gd name="T115" fmla="*/ 2147483646 h 3717"/>
                  <a:gd name="T116" fmla="*/ 2147483646 w 3717"/>
                  <a:gd name="T117" fmla="*/ 2147483646 h 3717"/>
                  <a:gd name="T118" fmla="*/ 2147483646 w 3717"/>
                  <a:gd name="T119" fmla="*/ 2147483646 h 3717"/>
                  <a:gd name="T120" fmla="*/ 2147483646 w 3717"/>
                  <a:gd name="T121" fmla="*/ 2147483646 h 3717"/>
                  <a:gd name="T122" fmla="*/ 2147483646 w 3717"/>
                  <a:gd name="T123" fmla="*/ 2147483646 h 371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717"/>
                  <a:gd name="T187" fmla="*/ 0 h 3717"/>
                  <a:gd name="T188" fmla="*/ 3717 w 3717"/>
                  <a:gd name="T189" fmla="*/ 3717 h 371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717" h="3717">
                    <a:moveTo>
                      <a:pt x="1858" y="0"/>
                    </a:moveTo>
                    <a:cubicBezTo>
                      <a:pt x="834" y="0"/>
                      <a:pt x="0" y="834"/>
                      <a:pt x="0" y="1858"/>
                    </a:cubicBezTo>
                    <a:cubicBezTo>
                      <a:pt x="0" y="2883"/>
                      <a:pt x="834" y="3717"/>
                      <a:pt x="1858" y="3717"/>
                    </a:cubicBezTo>
                    <a:cubicBezTo>
                      <a:pt x="2883" y="3717"/>
                      <a:pt x="3717" y="2883"/>
                      <a:pt x="3717" y="1858"/>
                    </a:cubicBezTo>
                    <a:cubicBezTo>
                      <a:pt x="3717" y="834"/>
                      <a:pt x="2883" y="0"/>
                      <a:pt x="1858" y="0"/>
                    </a:cubicBezTo>
                    <a:close/>
                    <a:moveTo>
                      <a:pt x="702" y="2715"/>
                    </a:moveTo>
                    <a:cubicBezTo>
                      <a:pt x="764" y="2719"/>
                      <a:pt x="832" y="2721"/>
                      <a:pt x="904" y="2721"/>
                    </a:cubicBezTo>
                    <a:cubicBezTo>
                      <a:pt x="1033" y="2721"/>
                      <a:pt x="1177" y="2713"/>
                      <a:pt x="1333" y="2692"/>
                    </a:cubicBezTo>
                    <a:cubicBezTo>
                      <a:pt x="1373" y="2687"/>
                      <a:pt x="1420" y="2711"/>
                      <a:pt x="1438" y="2746"/>
                    </a:cubicBezTo>
                    <a:cubicBezTo>
                      <a:pt x="1458" y="2783"/>
                      <a:pt x="1478" y="2819"/>
                      <a:pt x="1499" y="2856"/>
                    </a:cubicBezTo>
                    <a:cubicBezTo>
                      <a:pt x="1519" y="2891"/>
                      <a:pt x="1503" y="2925"/>
                      <a:pt x="1464" y="2931"/>
                    </a:cubicBezTo>
                    <a:cubicBezTo>
                      <a:pt x="1267" y="2963"/>
                      <a:pt x="1090" y="2975"/>
                      <a:pt x="940" y="2976"/>
                    </a:cubicBezTo>
                    <a:cubicBezTo>
                      <a:pt x="900" y="2976"/>
                      <a:pt x="843" y="2954"/>
                      <a:pt x="814" y="2926"/>
                    </a:cubicBezTo>
                    <a:cubicBezTo>
                      <a:pt x="763" y="2877"/>
                      <a:pt x="716" y="2824"/>
                      <a:pt x="672" y="2767"/>
                    </a:cubicBezTo>
                    <a:cubicBezTo>
                      <a:pt x="648" y="2736"/>
                      <a:pt x="662" y="2712"/>
                      <a:pt x="702" y="2715"/>
                    </a:cubicBezTo>
                    <a:close/>
                    <a:moveTo>
                      <a:pt x="1473" y="459"/>
                    </a:moveTo>
                    <a:cubicBezTo>
                      <a:pt x="1492" y="479"/>
                      <a:pt x="1477" y="507"/>
                      <a:pt x="1439" y="521"/>
                    </a:cubicBezTo>
                    <a:cubicBezTo>
                      <a:pt x="1418" y="529"/>
                      <a:pt x="1397" y="536"/>
                      <a:pt x="1377" y="544"/>
                    </a:cubicBezTo>
                    <a:cubicBezTo>
                      <a:pt x="1339" y="557"/>
                      <a:pt x="1309" y="545"/>
                      <a:pt x="1311" y="517"/>
                    </a:cubicBezTo>
                    <a:cubicBezTo>
                      <a:pt x="1312" y="489"/>
                      <a:pt x="1342" y="455"/>
                      <a:pt x="1376" y="444"/>
                    </a:cubicBezTo>
                    <a:cubicBezTo>
                      <a:pt x="1411" y="432"/>
                      <a:pt x="1455" y="439"/>
                      <a:pt x="1473" y="459"/>
                    </a:cubicBezTo>
                    <a:close/>
                    <a:moveTo>
                      <a:pt x="1425" y="1316"/>
                    </a:moveTo>
                    <a:cubicBezTo>
                      <a:pt x="1386" y="1328"/>
                      <a:pt x="1350" y="1304"/>
                      <a:pt x="1344" y="1264"/>
                    </a:cubicBezTo>
                    <a:cubicBezTo>
                      <a:pt x="1332" y="1178"/>
                      <a:pt x="1324" y="1097"/>
                      <a:pt x="1318" y="1021"/>
                    </a:cubicBezTo>
                    <a:cubicBezTo>
                      <a:pt x="1314" y="981"/>
                      <a:pt x="1320" y="946"/>
                      <a:pt x="1330" y="943"/>
                    </a:cubicBezTo>
                    <a:cubicBezTo>
                      <a:pt x="1335" y="942"/>
                      <a:pt x="1341" y="940"/>
                      <a:pt x="1347" y="938"/>
                    </a:cubicBezTo>
                    <a:cubicBezTo>
                      <a:pt x="1459" y="902"/>
                      <a:pt x="1568" y="861"/>
                      <a:pt x="1674" y="817"/>
                    </a:cubicBezTo>
                    <a:cubicBezTo>
                      <a:pt x="1711" y="802"/>
                      <a:pt x="1760" y="815"/>
                      <a:pt x="1783" y="848"/>
                    </a:cubicBezTo>
                    <a:cubicBezTo>
                      <a:pt x="1826" y="911"/>
                      <a:pt x="1871" y="979"/>
                      <a:pt x="1916" y="1053"/>
                    </a:cubicBezTo>
                    <a:cubicBezTo>
                      <a:pt x="1937" y="1088"/>
                      <a:pt x="1923" y="1129"/>
                      <a:pt x="1887" y="1145"/>
                    </a:cubicBezTo>
                    <a:cubicBezTo>
                      <a:pt x="1810" y="1179"/>
                      <a:pt x="1729" y="1213"/>
                      <a:pt x="1643" y="1244"/>
                    </a:cubicBezTo>
                    <a:cubicBezTo>
                      <a:pt x="1569" y="1272"/>
                      <a:pt x="1496" y="1296"/>
                      <a:pt x="1425" y="1316"/>
                    </a:cubicBezTo>
                    <a:close/>
                    <a:moveTo>
                      <a:pt x="2151" y="1503"/>
                    </a:moveTo>
                    <a:cubicBezTo>
                      <a:pt x="2210" y="1638"/>
                      <a:pt x="2265" y="1784"/>
                      <a:pt x="2311" y="1939"/>
                    </a:cubicBezTo>
                    <a:cubicBezTo>
                      <a:pt x="2322" y="1978"/>
                      <a:pt x="2302" y="2023"/>
                      <a:pt x="2265" y="2040"/>
                    </a:cubicBezTo>
                    <a:cubicBezTo>
                      <a:pt x="2175" y="2081"/>
                      <a:pt x="2079" y="2122"/>
                      <a:pt x="1977" y="2160"/>
                    </a:cubicBezTo>
                    <a:cubicBezTo>
                      <a:pt x="1878" y="2197"/>
                      <a:pt x="1781" y="2227"/>
                      <a:pt x="1687" y="2252"/>
                    </a:cubicBezTo>
                    <a:cubicBezTo>
                      <a:pt x="1649" y="2263"/>
                      <a:pt x="1604" y="2240"/>
                      <a:pt x="1590" y="2203"/>
                    </a:cubicBezTo>
                    <a:cubicBezTo>
                      <a:pt x="1530" y="2052"/>
                      <a:pt x="1482" y="1904"/>
                      <a:pt x="1445" y="1762"/>
                    </a:cubicBezTo>
                    <a:cubicBezTo>
                      <a:pt x="1434" y="1724"/>
                      <a:pt x="1458" y="1684"/>
                      <a:pt x="1496" y="1673"/>
                    </a:cubicBezTo>
                    <a:cubicBezTo>
                      <a:pt x="1585" y="1648"/>
                      <a:pt x="1676" y="1619"/>
                      <a:pt x="1770" y="1584"/>
                    </a:cubicBezTo>
                    <a:cubicBezTo>
                      <a:pt x="1870" y="1547"/>
                      <a:pt x="1965" y="1508"/>
                      <a:pt x="2055" y="1467"/>
                    </a:cubicBezTo>
                    <a:cubicBezTo>
                      <a:pt x="2091" y="1451"/>
                      <a:pt x="2135" y="1467"/>
                      <a:pt x="2151" y="1503"/>
                    </a:cubicBezTo>
                    <a:close/>
                    <a:moveTo>
                      <a:pt x="2140" y="596"/>
                    </a:moveTo>
                    <a:cubicBezTo>
                      <a:pt x="2200" y="564"/>
                      <a:pt x="2258" y="530"/>
                      <a:pt x="2315" y="495"/>
                    </a:cubicBezTo>
                    <a:cubicBezTo>
                      <a:pt x="2349" y="475"/>
                      <a:pt x="2407" y="468"/>
                      <a:pt x="2444" y="484"/>
                    </a:cubicBezTo>
                    <a:cubicBezTo>
                      <a:pt x="2523" y="518"/>
                      <a:pt x="2598" y="557"/>
                      <a:pt x="2669" y="603"/>
                    </a:cubicBezTo>
                    <a:cubicBezTo>
                      <a:pt x="2703" y="625"/>
                      <a:pt x="2703" y="665"/>
                      <a:pt x="2672" y="689"/>
                    </a:cubicBezTo>
                    <a:cubicBezTo>
                      <a:pt x="2580" y="758"/>
                      <a:pt x="2470" y="834"/>
                      <a:pt x="2341" y="911"/>
                    </a:cubicBezTo>
                    <a:cubicBezTo>
                      <a:pt x="2307" y="932"/>
                      <a:pt x="2263" y="920"/>
                      <a:pt x="2242" y="885"/>
                    </a:cubicBezTo>
                    <a:cubicBezTo>
                      <a:pt x="2200" y="816"/>
                      <a:pt x="2158" y="750"/>
                      <a:pt x="2118" y="690"/>
                    </a:cubicBezTo>
                    <a:cubicBezTo>
                      <a:pt x="2095" y="657"/>
                      <a:pt x="2105" y="615"/>
                      <a:pt x="2140" y="596"/>
                    </a:cubicBezTo>
                    <a:close/>
                    <a:moveTo>
                      <a:pt x="646" y="1088"/>
                    </a:moveTo>
                    <a:cubicBezTo>
                      <a:pt x="725" y="1080"/>
                      <a:pt x="803" y="1069"/>
                      <a:pt x="881" y="1055"/>
                    </a:cubicBezTo>
                    <a:cubicBezTo>
                      <a:pt x="920" y="1048"/>
                      <a:pt x="954" y="1074"/>
                      <a:pt x="958" y="1114"/>
                    </a:cubicBezTo>
                    <a:cubicBezTo>
                      <a:pt x="964" y="1185"/>
                      <a:pt x="973" y="1260"/>
                      <a:pt x="984" y="1338"/>
                    </a:cubicBezTo>
                    <a:cubicBezTo>
                      <a:pt x="990" y="1378"/>
                      <a:pt x="963" y="1415"/>
                      <a:pt x="923" y="1420"/>
                    </a:cubicBezTo>
                    <a:cubicBezTo>
                      <a:pt x="763" y="1439"/>
                      <a:pt x="619" y="1443"/>
                      <a:pt x="497" y="1440"/>
                    </a:cubicBezTo>
                    <a:cubicBezTo>
                      <a:pt x="457" y="1439"/>
                      <a:pt x="433" y="1405"/>
                      <a:pt x="446" y="1368"/>
                    </a:cubicBezTo>
                    <a:cubicBezTo>
                      <a:pt x="472" y="1295"/>
                      <a:pt x="503" y="1225"/>
                      <a:pt x="538" y="1159"/>
                    </a:cubicBezTo>
                    <a:cubicBezTo>
                      <a:pt x="557" y="1123"/>
                      <a:pt x="607" y="1093"/>
                      <a:pt x="646" y="1088"/>
                    </a:cubicBezTo>
                    <a:close/>
                    <a:moveTo>
                      <a:pt x="994" y="1775"/>
                    </a:moveTo>
                    <a:cubicBezTo>
                      <a:pt x="1034" y="1770"/>
                      <a:pt x="1074" y="1797"/>
                      <a:pt x="1084" y="1836"/>
                    </a:cubicBezTo>
                    <a:cubicBezTo>
                      <a:pt x="1120" y="1975"/>
                      <a:pt x="1166" y="2121"/>
                      <a:pt x="1222" y="2269"/>
                    </a:cubicBezTo>
                    <a:cubicBezTo>
                      <a:pt x="1236" y="2307"/>
                      <a:pt x="1216" y="2341"/>
                      <a:pt x="1176" y="2344"/>
                    </a:cubicBezTo>
                    <a:cubicBezTo>
                      <a:pt x="885" y="2371"/>
                      <a:pt x="651" y="2350"/>
                      <a:pt x="506" y="2328"/>
                    </a:cubicBezTo>
                    <a:cubicBezTo>
                      <a:pt x="466" y="2321"/>
                      <a:pt x="424" y="2284"/>
                      <a:pt x="414" y="2246"/>
                    </a:cubicBezTo>
                    <a:cubicBezTo>
                      <a:pt x="381" y="2122"/>
                      <a:pt x="363" y="1992"/>
                      <a:pt x="363" y="1858"/>
                    </a:cubicBezTo>
                    <a:cubicBezTo>
                      <a:pt x="363" y="1848"/>
                      <a:pt x="363" y="1838"/>
                      <a:pt x="364" y="1827"/>
                    </a:cubicBezTo>
                    <a:cubicBezTo>
                      <a:pt x="365" y="1810"/>
                      <a:pt x="398" y="1799"/>
                      <a:pt x="438" y="1800"/>
                    </a:cubicBezTo>
                    <a:cubicBezTo>
                      <a:pt x="480" y="1802"/>
                      <a:pt x="524" y="1803"/>
                      <a:pt x="571" y="1803"/>
                    </a:cubicBezTo>
                    <a:cubicBezTo>
                      <a:pt x="697" y="1803"/>
                      <a:pt x="840" y="1795"/>
                      <a:pt x="994" y="1775"/>
                    </a:cubicBezTo>
                    <a:close/>
                    <a:moveTo>
                      <a:pt x="1793" y="3299"/>
                    </a:moveTo>
                    <a:cubicBezTo>
                      <a:pt x="1816" y="3329"/>
                      <a:pt x="1802" y="3353"/>
                      <a:pt x="1762" y="3350"/>
                    </a:cubicBezTo>
                    <a:cubicBezTo>
                      <a:pt x="1684" y="3345"/>
                      <a:pt x="1607" y="3333"/>
                      <a:pt x="1532" y="3317"/>
                    </a:cubicBezTo>
                    <a:cubicBezTo>
                      <a:pt x="1492" y="3308"/>
                      <a:pt x="1493" y="3294"/>
                      <a:pt x="1533" y="3288"/>
                    </a:cubicBezTo>
                    <a:cubicBezTo>
                      <a:pt x="1581" y="3280"/>
                      <a:pt x="1631" y="3270"/>
                      <a:pt x="1682" y="3260"/>
                    </a:cubicBezTo>
                    <a:cubicBezTo>
                      <a:pt x="1721" y="3251"/>
                      <a:pt x="1770" y="3269"/>
                      <a:pt x="1793" y="3299"/>
                    </a:cubicBezTo>
                    <a:close/>
                    <a:moveTo>
                      <a:pt x="2155" y="3131"/>
                    </a:moveTo>
                    <a:cubicBezTo>
                      <a:pt x="2164" y="3128"/>
                      <a:pt x="2173" y="3125"/>
                      <a:pt x="2182" y="3122"/>
                    </a:cubicBezTo>
                    <a:cubicBezTo>
                      <a:pt x="2251" y="3098"/>
                      <a:pt x="2317" y="3073"/>
                      <a:pt x="2381" y="3048"/>
                    </a:cubicBezTo>
                    <a:cubicBezTo>
                      <a:pt x="2418" y="3033"/>
                      <a:pt x="2447" y="3053"/>
                      <a:pt x="2444" y="3093"/>
                    </a:cubicBezTo>
                    <a:cubicBezTo>
                      <a:pt x="2442" y="3118"/>
                      <a:pt x="2440" y="3143"/>
                      <a:pt x="2438" y="3168"/>
                    </a:cubicBezTo>
                    <a:cubicBezTo>
                      <a:pt x="2434" y="3208"/>
                      <a:pt x="2401" y="3252"/>
                      <a:pt x="2363" y="3266"/>
                    </a:cubicBezTo>
                    <a:cubicBezTo>
                      <a:pt x="2352" y="3269"/>
                      <a:pt x="2342" y="3273"/>
                      <a:pt x="2331" y="3276"/>
                    </a:cubicBezTo>
                    <a:cubicBezTo>
                      <a:pt x="2293" y="3289"/>
                      <a:pt x="2240" y="3273"/>
                      <a:pt x="2214" y="3243"/>
                    </a:cubicBezTo>
                    <a:cubicBezTo>
                      <a:pt x="2201" y="3227"/>
                      <a:pt x="2187" y="3211"/>
                      <a:pt x="2174" y="3196"/>
                    </a:cubicBezTo>
                    <a:cubicBezTo>
                      <a:pt x="2149" y="3165"/>
                      <a:pt x="2141" y="3135"/>
                      <a:pt x="2155" y="3131"/>
                    </a:cubicBezTo>
                    <a:close/>
                    <a:moveTo>
                      <a:pt x="1977" y="2808"/>
                    </a:moveTo>
                    <a:cubicBezTo>
                      <a:pt x="1939" y="2820"/>
                      <a:pt x="1890" y="2801"/>
                      <a:pt x="1869" y="2767"/>
                    </a:cubicBezTo>
                    <a:cubicBezTo>
                      <a:pt x="1849" y="2734"/>
                      <a:pt x="1830" y="2701"/>
                      <a:pt x="1811" y="2668"/>
                    </a:cubicBezTo>
                    <a:cubicBezTo>
                      <a:pt x="1791" y="2633"/>
                      <a:pt x="1807" y="2596"/>
                      <a:pt x="1846" y="2585"/>
                    </a:cubicBezTo>
                    <a:cubicBezTo>
                      <a:pt x="1930" y="2561"/>
                      <a:pt x="2016" y="2532"/>
                      <a:pt x="2104" y="2499"/>
                    </a:cubicBezTo>
                    <a:cubicBezTo>
                      <a:pt x="2188" y="2468"/>
                      <a:pt x="2267" y="2435"/>
                      <a:pt x="2343" y="2402"/>
                    </a:cubicBezTo>
                    <a:cubicBezTo>
                      <a:pt x="2380" y="2386"/>
                      <a:pt x="2414" y="2405"/>
                      <a:pt x="2420" y="2444"/>
                    </a:cubicBezTo>
                    <a:cubicBezTo>
                      <a:pt x="2425" y="2481"/>
                      <a:pt x="2429" y="2519"/>
                      <a:pt x="2433" y="2557"/>
                    </a:cubicBezTo>
                    <a:cubicBezTo>
                      <a:pt x="2437" y="2597"/>
                      <a:pt x="2410" y="2643"/>
                      <a:pt x="2374" y="2658"/>
                    </a:cubicBezTo>
                    <a:cubicBezTo>
                      <a:pt x="2276" y="2700"/>
                      <a:pt x="2173" y="2741"/>
                      <a:pt x="2062" y="2780"/>
                    </a:cubicBezTo>
                    <a:cubicBezTo>
                      <a:pt x="2034" y="2790"/>
                      <a:pt x="2005" y="2799"/>
                      <a:pt x="1977" y="2808"/>
                    </a:cubicBezTo>
                    <a:close/>
                    <a:moveTo>
                      <a:pt x="2813" y="2165"/>
                    </a:moveTo>
                    <a:cubicBezTo>
                      <a:pt x="3010" y="2050"/>
                      <a:pt x="3170" y="1936"/>
                      <a:pt x="3294" y="1837"/>
                    </a:cubicBezTo>
                    <a:cubicBezTo>
                      <a:pt x="3326" y="1812"/>
                      <a:pt x="3352" y="1806"/>
                      <a:pt x="3353" y="1824"/>
                    </a:cubicBezTo>
                    <a:cubicBezTo>
                      <a:pt x="3353" y="1836"/>
                      <a:pt x="3354" y="1847"/>
                      <a:pt x="3354" y="1858"/>
                    </a:cubicBezTo>
                    <a:cubicBezTo>
                      <a:pt x="3354" y="1911"/>
                      <a:pt x="3351" y="1963"/>
                      <a:pt x="3345" y="2014"/>
                    </a:cubicBezTo>
                    <a:cubicBezTo>
                      <a:pt x="3340" y="2054"/>
                      <a:pt x="3310" y="2106"/>
                      <a:pt x="3278" y="2131"/>
                    </a:cubicBezTo>
                    <a:cubicBezTo>
                      <a:pt x="3174" y="2213"/>
                      <a:pt x="3032" y="2314"/>
                      <a:pt x="2852" y="2419"/>
                    </a:cubicBezTo>
                    <a:cubicBezTo>
                      <a:pt x="2817" y="2439"/>
                      <a:pt x="2785" y="2422"/>
                      <a:pt x="2779" y="2382"/>
                    </a:cubicBezTo>
                    <a:cubicBezTo>
                      <a:pt x="2774" y="2345"/>
                      <a:pt x="2769" y="2308"/>
                      <a:pt x="2763" y="2272"/>
                    </a:cubicBezTo>
                    <a:cubicBezTo>
                      <a:pt x="2756" y="2233"/>
                      <a:pt x="2778" y="2185"/>
                      <a:pt x="2813" y="2165"/>
                    </a:cubicBezTo>
                    <a:close/>
                    <a:moveTo>
                      <a:pt x="3219" y="1423"/>
                    </a:moveTo>
                    <a:cubicBezTo>
                      <a:pt x="3116" y="1518"/>
                      <a:pt x="2951" y="1653"/>
                      <a:pt x="2723" y="1795"/>
                    </a:cubicBezTo>
                    <a:cubicBezTo>
                      <a:pt x="2689" y="1816"/>
                      <a:pt x="2652" y="1801"/>
                      <a:pt x="2640" y="1763"/>
                    </a:cubicBezTo>
                    <a:cubicBezTo>
                      <a:pt x="2592" y="1611"/>
                      <a:pt x="2536" y="1468"/>
                      <a:pt x="2477" y="1335"/>
                    </a:cubicBezTo>
                    <a:cubicBezTo>
                      <a:pt x="2460" y="1298"/>
                      <a:pt x="2475" y="1253"/>
                      <a:pt x="2509" y="1233"/>
                    </a:cubicBezTo>
                    <a:cubicBezTo>
                      <a:pt x="2684" y="1129"/>
                      <a:pt x="2828" y="1028"/>
                      <a:pt x="2942" y="938"/>
                    </a:cubicBezTo>
                    <a:cubicBezTo>
                      <a:pt x="2974" y="913"/>
                      <a:pt x="3020" y="917"/>
                      <a:pt x="3044" y="949"/>
                    </a:cubicBezTo>
                    <a:cubicBezTo>
                      <a:pt x="3127" y="1057"/>
                      <a:pt x="3195" y="1177"/>
                      <a:pt x="3247" y="1306"/>
                    </a:cubicBezTo>
                    <a:cubicBezTo>
                      <a:pt x="3261" y="1343"/>
                      <a:pt x="3249" y="1396"/>
                      <a:pt x="3219" y="1423"/>
                    </a:cubicBezTo>
                    <a:close/>
                    <a:moveTo>
                      <a:pt x="2813" y="2938"/>
                    </a:moveTo>
                    <a:cubicBezTo>
                      <a:pt x="2813" y="2933"/>
                      <a:pt x="2813" y="2929"/>
                      <a:pt x="2813" y="2925"/>
                    </a:cubicBezTo>
                    <a:cubicBezTo>
                      <a:pt x="2814" y="2885"/>
                      <a:pt x="2843" y="2837"/>
                      <a:pt x="2878" y="2819"/>
                    </a:cubicBezTo>
                    <a:cubicBezTo>
                      <a:pt x="2933" y="2789"/>
                      <a:pt x="2986" y="2760"/>
                      <a:pt x="3036" y="2731"/>
                    </a:cubicBezTo>
                    <a:cubicBezTo>
                      <a:pt x="3071" y="2710"/>
                      <a:pt x="3081" y="2721"/>
                      <a:pt x="3057" y="2753"/>
                    </a:cubicBezTo>
                    <a:cubicBezTo>
                      <a:pt x="3000" y="2829"/>
                      <a:pt x="2936" y="2899"/>
                      <a:pt x="2866" y="2963"/>
                    </a:cubicBezTo>
                    <a:cubicBezTo>
                      <a:pt x="2836" y="2990"/>
                      <a:pt x="2812" y="2978"/>
                      <a:pt x="2813" y="2938"/>
                    </a:cubicBez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4" name="iṧliďé"/>
              <p:cNvSpPr>
                <a:spLocks noChangeArrowheads="1"/>
              </p:cNvSpPr>
              <p:nvPr/>
            </p:nvSpPr>
            <p:spPr bwMode="auto">
              <a:xfrm>
                <a:off x="4868703" y="3036811"/>
                <a:ext cx="354582" cy="399842"/>
              </a:xfrm>
              <a:custGeom>
                <a:avLst/>
                <a:gdLst>
                  <a:gd name="T0" fmla="*/ 2147483646 w 2361"/>
                  <a:gd name="T1" fmla="*/ 0 h 2667"/>
                  <a:gd name="T2" fmla="*/ 2147483646 w 2361"/>
                  <a:gd name="T3" fmla="*/ 2147483646 h 2667"/>
                  <a:gd name="T4" fmla="*/ 0 w 2361"/>
                  <a:gd name="T5" fmla="*/ 0 h 2667"/>
                  <a:gd name="T6" fmla="*/ 2147483646 w 2361"/>
                  <a:gd name="T7" fmla="*/ 2147483646 h 2667"/>
                  <a:gd name="T8" fmla="*/ 2147483646 w 2361"/>
                  <a:gd name="T9" fmla="*/ 2147483646 h 2667"/>
                  <a:gd name="T10" fmla="*/ 2147483646 w 2361"/>
                  <a:gd name="T11" fmla="*/ 2147483646 h 2667"/>
                  <a:gd name="T12" fmla="*/ 2147483646 w 2361"/>
                  <a:gd name="T13" fmla="*/ 0 h 2667"/>
                  <a:gd name="T14" fmla="*/ 2147483646 w 2361"/>
                  <a:gd name="T15" fmla="*/ 2147483646 h 2667"/>
                  <a:gd name="T16" fmla="*/ 2147483646 w 2361"/>
                  <a:gd name="T17" fmla="*/ 2147483646 h 2667"/>
                  <a:gd name="T18" fmla="*/ 2147483646 w 2361"/>
                  <a:gd name="T19" fmla="*/ 2147483646 h 2667"/>
                  <a:gd name="T20" fmla="*/ 2147483646 w 2361"/>
                  <a:gd name="T21" fmla="*/ 2147483646 h 2667"/>
                  <a:gd name="T22" fmla="*/ 2147483646 w 2361"/>
                  <a:gd name="T23" fmla="*/ 2147483646 h 2667"/>
                  <a:gd name="T24" fmla="*/ 2147483646 w 2361"/>
                  <a:gd name="T25" fmla="*/ 2147483646 h 2667"/>
                  <a:gd name="T26" fmla="*/ 2147483646 w 2361"/>
                  <a:gd name="T27" fmla="*/ 2147483646 h 266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361"/>
                  <a:gd name="T43" fmla="*/ 0 h 2667"/>
                  <a:gd name="T44" fmla="*/ 2361 w 2361"/>
                  <a:gd name="T45" fmla="*/ 2667 h 266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361" h="2667">
                    <a:moveTo>
                      <a:pt x="2361" y="0"/>
                    </a:moveTo>
                    <a:cubicBezTo>
                      <a:pt x="2361" y="0"/>
                      <a:pt x="1896" y="131"/>
                      <a:pt x="1180" y="131"/>
                    </a:cubicBezTo>
                    <a:cubicBezTo>
                      <a:pt x="465" y="131"/>
                      <a:pt x="0" y="0"/>
                      <a:pt x="0" y="0"/>
                    </a:cubicBezTo>
                    <a:lnTo>
                      <a:pt x="147" y="1882"/>
                    </a:lnTo>
                    <a:lnTo>
                      <a:pt x="1180" y="2667"/>
                    </a:lnTo>
                    <a:lnTo>
                      <a:pt x="2213" y="1882"/>
                    </a:lnTo>
                    <a:lnTo>
                      <a:pt x="2361" y="0"/>
                    </a:lnTo>
                    <a:close/>
                    <a:moveTo>
                      <a:pt x="1058" y="1668"/>
                    </a:moveTo>
                    <a:lnTo>
                      <a:pt x="568" y="1179"/>
                    </a:lnTo>
                    <a:lnTo>
                      <a:pt x="757" y="990"/>
                    </a:lnTo>
                    <a:lnTo>
                      <a:pt x="1058" y="1291"/>
                    </a:lnTo>
                    <a:lnTo>
                      <a:pt x="1630" y="719"/>
                    </a:lnTo>
                    <a:lnTo>
                      <a:pt x="1819" y="907"/>
                    </a:lnTo>
                    <a:lnTo>
                      <a:pt x="1058" y="166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5" name="ïṧ1îḍé"/>
              <p:cNvSpPr>
                <a:spLocks noChangeArrowheads="1"/>
              </p:cNvSpPr>
              <p:nvPr/>
            </p:nvSpPr>
            <p:spPr bwMode="auto">
              <a:xfrm>
                <a:off x="6543486" y="4383014"/>
                <a:ext cx="447798" cy="394962"/>
              </a:xfrm>
              <a:custGeom>
                <a:avLst/>
                <a:gdLst>
                  <a:gd name="T0" fmla="*/ 9570 w 607639"/>
                  <a:gd name="T1" fmla="*/ 21021 h 535944"/>
                  <a:gd name="T2" fmla="*/ 19138 w 607639"/>
                  <a:gd name="T3" fmla="*/ 21021 h 535944"/>
                  <a:gd name="T4" fmla="*/ 19618 w 607639"/>
                  <a:gd name="T5" fmla="*/ 21499 h 535944"/>
                  <a:gd name="T6" fmla="*/ 21531 w 607639"/>
                  <a:gd name="T7" fmla="*/ 24367 h 535944"/>
                  <a:gd name="T8" fmla="*/ 22010 w 607639"/>
                  <a:gd name="T9" fmla="*/ 24846 h 535944"/>
                  <a:gd name="T10" fmla="*/ 21531 w 607639"/>
                  <a:gd name="T11" fmla="*/ 25321 h 535944"/>
                  <a:gd name="T12" fmla="*/ 7177 w 607639"/>
                  <a:gd name="T13" fmla="*/ 25321 h 535944"/>
                  <a:gd name="T14" fmla="*/ 6698 w 607639"/>
                  <a:gd name="T15" fmla="*/ 24846 h 535944"/>
                  <a:gd name="T16" fmla="*/ 7177 w 607639"/>
                  <a:gd name="T17" fmla="*/ 24367 h 535944"/>
                  <a:gd name="T18" fmla="*/ 9090 w 607639"/>
                  <a:gd name="T19" fmla="*/ 21499 h 535944"/>
                  <a:gd name="T20" fmla="*/ 9570 w 607639"/>
                  <a:gd name="T21" fmla="*/ 21021 h 535944"/>
                  <a:gd name="T22" fmla="*/ 3346 w 607639"/>
                  <a:gd name="T23" fmla="*/ 2867 h 535944"/>
                  <a:gd name="T24" fmla="*/ 25355 w 607639"/>
                  <a:gd name="T25" fmla="*/ 2867 h 535944"/>
                  <a:gd name="T26" fmla="*/ 25835 w 607639"/>
                  <a:gd name="T27" fmla="*/ 3346 h 535944"/>
                  <a:gd name="T28" fmla="*/ 25835 w 607639"/>
                  <a:gd name="T29" fmla="*/ 16721 h 535944"/>
                  <a:gd name="T30" fmla="*/ 25355 w 607639"/>
                  <a:gd name="T31" fmla="*/ 17200 h 535944"/>
                  <a:gd name="T32" fmla="*/ 3346 w 607639"/>
                  <a:gd name="T33" fmla="*/ 17200 h 535944"/>
                  <a:gd name="T34" fmla="*/ 2870 w 607639"/>
                  <a:gd name="T35" fmla="*/ 16721 h 535944"/>
                  <a:gd name="T36" fmla="*/ 2870 w 607639"/>
                  <a:gd name="T37" fmla="*/ 3346 h 535944"/>
                  <a:gd name="T38" fmla="*/ 3346 w 607639"/>
                  <a:gd name="T39" fmla="*/ 2867 h 535944"/>
                  <a:gd name="T40" fmla="*/ 2392 w 607639"/>
                  <a:gd name="T41" fmla="*/ 1911 h 535944"/>
                  <a:gd name="T42" fmla="*/ 1913 w 607639"/>
                  <a:gd name="T43" fmla="*/ 2390 h 535944"/>
                  <a:gd name="T44" fmla="*/ 1913 w 607639"/>
                  <a:gd name="T45" fmla="*/ 17677 h 535944"/>
                  <a:gd name="T46" fmla="*/ 2392 w 607639"/>
                  <a:gd name="T47" fmla="*/ 18157 h 535944"/>
                  <a:gd name="T48" fmla="*/ 26316 w 607639"/>
                  <a:gd name="T49" fmla="*/ 18157 h 535944"/>
                  <a:gd name="T50" fmla="*/ 26795 w 607639"/>
                  <a:gd name="T51" fmla="*/ 17677 h 535944"/>
                  <a:gd name="T52" fmla="*/ 26795 w 607639"/>
                  <a:gd name="T53" fmla="*/ 2390 h 535944"/>
                  <a:gd name="T54" fmla="*/ 26316 w 607639"/>
                  <a:gd name="T55" fmla="*/ 1911 h 535944"/>
                  <a:gd name="T56" fmla="*/ 480 w 607639"/>
                  <a:gd name="T57" fmla="*/ 0 h 535944"/>
                  <a:gd name="T58" fmla="*/ 28229 w 607639"/>
                  <a:gd name="T59" fmla="*/ 0 h 535944"/>
                  <a:gd name="T60" fmla="*/ 28709 w 607639"/>
                  <a:gd name="T61" fmla="*/ 478 h 535944"/>
                  <a:gd name="T62" fmla="*/ 28709 w 607639"/>
                  <a:gd name="T63" fmla="*/ 19587 h 535944"/>
                  <a:gd name="T64" fmla="*/ 28229 w 607639"/>
                  <a:gd name="T65" fmla="*/ 20066 h 535944"/>
                  <a:gd name="T66" fmla="*/ 480 w 607639"/>
                  <a:gd name="T67" fmla="*/ 20066 h 535944"/>
                  <a:gd name="T68" fmla="*/ 0 w 607639"/>
                  <a:gd name="T69" fmla="*/ 19587 h 535944"/>
                  <a:gd name="T70" fmla="*/ 0 w 607639"/>
                  <a:gd name="T71" fmla="*/ 478 h 535944"/>
                  <a:gd name="T72" fmla="*/ 480 w 607639"/>
                  <a:gd name="T73" fmla="*/ 0 h 5359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07639"/>
                  <a:gd name="T112" fmla="*/ 0 h 535944"/>
                  <a:gd name="T113" fmla="*/ 607639 w 607639"/>
                  <a:gd name="T114" fmla="*/ 535944 h 5359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07639" h="535944">
                    <a:moveTo>
                      <a:pt x="202564" y="444915"/>
                    </a:moveTo>
                    <a:lnTo>
                      <a:pt x="405075" y="444915"/>
                    </a:lnTo>
                    <a:cubicBezTo>
                      <a:pt x="410683" y="444915"/>
                      <a:pt x="415223" y="449449"/>
                      <a:pt x="415223" y="455049"/>
                    </a:cubicBezTo>
                    <a:cubicBezTo>
                      <a:pt x="415223" y="487940"/>
                      <a:pt x="433738" y="515765"/>
                      <a:pt x="455725" y="515765"/>
                    </a:cubicBezTo>
                    <a:cubicBezTo>
                      <a:pt x="461333" y="515765"/>
                      <a:pt x="465873" y="520298"/>
                      <a:pt x="465873" y="525899"/>
                    </a:cubicBezTo>
                    <a:cubicBezTo>
                      <a:pt x="465873" y="531499"/>
                      <a:pt x="461333" y="535944"/>
                      <a:pt x="455725" y="535944"/>
                    </a:cubicBezTo>
                    <a:lnTo>
                      <a:pt x="151914" y="535944"/>
                    </a:lnTo>
                    <a:cubicBezTo>
                      <a:pt x="146306" y="535944"/>
                      <a:pt x="141766" y="531499"/>
                      <a:pt x="141766" y="525899"/>
                    </a:cubicBezTo>
                    <a:cubicBezTo>
                      <a:pt x="141766" y="520298"/>
                      <a:pt x="146306" y="515765"/>
                      <a:pt x="151914" y="515765"/>
                    </a:cubicBezTo>
                    <a:cubicBezTo>
                      <a:pt x="173812" y="515765"/>
                      <a:pt x="192416" y="487940"/>
                      <a:pt x="192416" y="455049"/>
                    </a:cubicBezTo>
                    <a:cubicBezTo>
                      <a:pt x="192416" y="449449"/>
                      <a:pt x="196956" y="444915"/>
                      <a:pt x="202564" y="444915"/>
                    </a:cubicBezTo>
                    <a:close/>
                    <a:moveTo>
                      <a:pt x="70815" y="60686"/>
                    </a:moveTo>
                    <a:lnTo>
                      <a:pt x="536665" y="60686"/>
                    </a:lnTo>
                    <a:cubicBezTo>
                      <a:pt x="542273" y="60686"/>
                      <a:pt x="546812" y="65219"/>
                      <a:pt x="546812" y="70819"/>
                    </a:cubicBezTo>
                    <a:lnTo>
                      <a:pt x="546812" y="353914"/>
                    </a:lnTo>
                    <a:cubicBezTo>
                      <a:pt x="546812" y="359514"/>
                      <a:pt x="542273" y="364047"/>
                      <a:pt x="536665" y="364047"/>
                    </a:cubicBezTo>
                    <a:lnTo>
                      <a:pt x="70815" y="364047"/>
                    </a:lnTo>
                    <a:cubicBezTo>
                      <a:pt x="65296" y="364047"/>
                      <a:pt x="60757" y="359514"/>
                      <a:pt x="60757" y="353914"/>
                    </a:cubicBezTo>
                    <a:lnTo>
                      <a:pt x="60757" y="70819"/>
                    </a:lnTo>
                    <a:cubicBezTo>
                      <a:pt x="60757" y="65219"/>
                      <a:pt x="65296" y="60686"/>
                      <a:pt x="70815" y="60686"/>
                    </a:cubicBezTo>
                    <a:close/>
                    <a:moveTo>
                      <a:pt x="50644" y="40438"/>
                    </a:moveTo>
                    <a:cubicBezTo>
                      <a:pt x="45037" y="40438"/>
                      <a:pt x="40497" y="44971"/>
                      <a:pt x="40497" y="50570"/>
                    </a:cubicBezTo>
                    <a:lnTo>
                      <a:pt x="40497" y="374163"/>
                    </a:lnTo>
                    <a:cubicBezTo>
                      <a:pt x="40497" y="379762"/>
                      <a:pt x="45037" y="384295"/>
                      <a:pt x="50644" y="384295"/>
                    </a:cubicBezTo>
                    <a:lnTo>
                      <a:pt x="556995" y="384295"/>
                    </a:lnTo>
                    <a:cubicBezTo>
                      <a:pt x="562602" y="384295"/>
                      <a:pt x="567142" y="379762"/>
                      <a:pt x="567142" y="374163"/>
                    </a:cubicBezTo>
                    <a:lnTo>
                      <a:pt x="567142" y="50570"/>
                    </a:lnTo>
                    <a:cubicBezTo>
                      <a:pt x="567142" y="44971"/>
                      <a:pt x="562602" y="40438"/>
                      <a:pt x="556995" y="40438"/>
                    </a:cubicBezTo>
                    <a:lnTo>
                      <a:pt x="50644" y="40438"/>
                    </a:lnTo>
                    <a:close/>
                    <a:moveTo>
                      <a:pt x="10147" y="0"/>
                    </a:moveTo>
                    <a:lnTo>
                      <a:pt x="597492" y="0"/>
                    </a:lnTo>
                    <a:cubicBezTo>
                      <a:pt x="603100" y="0"/>
                      <a:pt x="607639" y="4533"/>
                      <a:pt x="607639" y="10132"/>
                    </a:cubicBezTo>
                    <a:lnTo>
                      <a:pt x="607639" y="414601"/>
                    </a:lnTo>
                    <a:cubicBezTo>
                      <a:pt x="607639" y="420200"/>
                      <a:pt x="603100" y="424733"/>
                      <a:pt x="597492" y="424733"/>
                    </a:cubicBezTo>
                    <a:lnTo>
                      <a:pt x="10147" y="424733"/>
                    </a:lnTo>
                    <a:cubicBezTo>
                      <a:pt x="4539" y="424733"/>
                      <a:pt x="0" y="420200"/>
                      <a:pt x="0" y="414601"/>
                    </a:cubicBezTo>
                    <a:lnTo>
                      <a:pt x="0" y="10132"/>
                    </a:lnTo>
                    <a:cubicBezTo>
                      <a:pt x="0" y="4533"/>
                      <a:pt x="4539" y="0"/>
                      <a:pt x="10147" y="0"/>
                    </a:cubicBez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íśḻîḋe"/>
              <p:cNvSpPr>
                <a:spLocks noChangeArrowheads="1"/>
              </p:cNvSpPr>
              <p:nvPr/>
            </p:nvSpPr>
            <p:spPr bwMode="auto">
              <a:xfrm>
                <a:off x="5209117" y="4338092"/>
                <a:ext cx="427964" cy="453689"/>
              </a:xfrm>
              <a:custGeom>
                <a:avLst/>
                <a:gdLst>
                  <a:gd name="T0" fmla="*/ 12899 w 574049"/>
                  <a:gd name="T1" fmla="*/ 24229 h 608556"/>
                  <a:gd name="T2" fmla="*/ 24674 w 574049"/>
                  <a:gd name="T3" fmla="*/ 28150 h 608556"/>
                  <a:gd name="T4" fmla="*/ 25067 w 574049"/>
                  <a:gd name="T5" fmla="*/ 31552 h 608556"/>
                  <a:gd name="T6" fmla="*/ 2140 w 574049"/>
                  <a:gd name="T7" fmla="*/ 32276 h 608556"/>
                  <a:gd name="T8" fmla="*/ 501 w 574049"/>
                  <a:gd name="T9" fmla="*/ 29986 h 608556"/>
                  <a:gd name="T10" fmla="*/ 8694 w 574049"/>
                  <a:gd name="T11" fmla="*/ 22234 h 608556"/>
                  <a:gd name="T12" fmla="*/ 25056 w 574049"/>
                  <a:gd name="T13" fmla="*/ 20126 h 608556"/>
                  <a:gd name="T14" fmla="*/ 18245 w 574049"/>
                  <a:gd name="T15" fmla="*/ 20733 h 608556"/>
                  <a:gd name="T16" fmla="*/ 21566 w 574049"/>
                  <a:gd name="T17" fmla="*/ 16647 h 608556"/>
                  <a:gd name="T18" fmla="*/ 22886 w 574049"/>
                  <a:gd name="T19" fmla="*/ 11268 h 608556"/>
                  <a:gd name="T20" fmla="*/ 23617 w 574049"/>
                  <a:gd name="T21" fmla="*/ 13487 h 608556"/>
                  <a:gd name="T22" fmla="*/ 25884 w 574049"/>
                  <a:gd name="T23" fmla="*/ 12932 h 608556"/>
                  <a:gd name="T24" fmla="*/ 26911 w 574049"/>
                  <a:gd name="T25" fmla="*/ 12932 h 608556"/>
                  <a:gd name="T26" fmla="*/ 28990 w 574049"/>
                  <a:gd name="T27" fmla="*/ 15308 h 608556"/>
                  <a:gd name="T28" fmla="*/ 27718 w 574049"/>
                  <a:gd name="T29" fmla="*/ 16879 h 608556"/>
                  <a:gd name="T30" fmla="*/ 29716 w 574049"/>
                  <a:gd name="T31" fmla="*/ 18083 h 608556"/>
                  <a:gd name="T32" fmla="*/ 30446 w 574049"/>
                  <a:gd name="T33" fmla="*/ 21443 h 608556"/>
                  <a:gd name="T34" fmla="*/ 29716 w 574049"/>
                  <a:gd name="T35" fmla="*/ 22172 h 608556"/>
                  <a:gd name="T36" fmla="*/ 27718 w 574049"/>
                  <a:gd name="T37" fmla="*/ 23376 h 608556"/>
                  <a:gd name="T38" fmla="*/ 28990 w 574049"/>
                  <a:gd name="T39" fmla="*/ 24947 h 608556"/>
                  <a:gd name="T40" fmla="*/ 26916 w 574049"/>
                  <a:gd name="T41" fmla="*/ 27323 h 608556"/>
                  <a:gd name="T42" fmla="*/ 26160 w 574049"/>
                  <a:gd name="T43" fmla="*/ 27492 h 608556"/>
                  <a:gd name="T44" fmla="*/ 26140 w 574049"/>
                  <a:gd name="T45" fmla="*/ 20127 h 608556"/>
                  <a:gd name="T46" fmla="*/ 20000 w 574049"/>
                  <a:gd name="T47" fmla="*/ 15859 h 608556"/>
                  <a:gd name="T48" fmla="*/ 19791 w 574049"/>
                  <a:gd name="T49" fmla="*/ 11442 h 608556"/>
                  <a:gd name="T50" fmla="*/ 12900 w 574049"/>
                  <a:gd name="T51" fmla="*/ 7649 h 608556"/>
                  <a:gd name="T52" fmla="*/ 12897 w 574049"/>
                  <a:gd name="T53" fmla="*/ 22606 h 608556"/>
                  <a:gd name="T54" fmla="*/ 12900 w 574049"/>
                  <a:gd name="T55" fmla="*/ 7649 h 608556"/>
                  <a:gd name="T56" fmla="*/ 16445 w 574049"/>
                  <a:gd name="T57" fmla="*/ 6957 h 608556"/>
                  <a:gd name="T58" fmla="*/ 8225 w 574049"/>
                  <a:gd name="T59" fmla="*/ 5030 h 608556"/>
                  <a:gd name="T60" fmla="*/ 6248 w 574049"/>
                  <a:gd name="T61" fmla="*/ 10696 h 608556"/>
                  <a:gd name="T62" fmla="*/ 6999 w 574049"/>
                  <a:gd name="T63" fmla="*/ 0 h 608556"/>
                  <a:gd name="T64" fmla="*/ 10120 w 574049"/>
                  <a:gd name="T65" fmla="*/ 673 h 608556"/>
                  <a:gd name="T66" fmla="*/ 11239 w 574049"/>
                  <a:gd name="T67" fmla="*/ 2519 h 608556"/>
                  <a:gd name="T68" fmla="*/ 12700 w 574049"/>
                  <a:gd name="T69" fmla="*/ 1346 h 608556"/>
                  <a:gd name="T70" fmla="*/ 14903 w 574049"/>
                  <a:gd name="T71" fmla="*/ 3270 h 608556"/>
                  <a:gd name="T72" fmla="*/ 14903 w 574049"/>
                  <a:gd name="T73" fmla="*/ 4218 h 608556"/>
                  <a:gd name="T74" fmla="*/ 14340 w 574049"/>
                  <a:gd name="T75" fmla="*/ 6197 h 608556"/>
                  <a:gd name="T76" fmla="*/ 8225 w 574049"/>
                  <a:gd name="T77" fmla="*/ 3948 h 608556"/>
                  <a:gd name="T78" fmla="*/ 5921 w 574049"/>
                  <a:gd name="T79" fmla="*/ 11797 h 608556"/>
                  <a:gd name="T80" fmla="*/ 5665 w 574049"/>
                  <a:gd name="T81" fmla="*/ 14098 h 608556"/>
                  <a:gd name="T82" fmla="*/ 4225 w 574049"/>
                  <a:gd name="T83" fmla="*/ 14884 h 608556"/>
                  <a:gd name="T84" fmla="*/ 3270 w 574049"/>
                  <a:gd name="T85" fmla="*/ 14884 h 608556"/>
                  <a:gd name="T86" fmla="*/ 1543 w 574049"/>
                  <a:gd name="T87" fmla="*/ 12206 h 608556"/>
                  <a:gd name="T88" fmla="*/ 2054 w 574049"/>
                  <a:gd name="T89" fmla="*/ 10110 h 608556"/>
                  <a:gd name="T90" fmla="*/ 0 w 574049"/>
                  <a:gd name="T91" fmla="*/ 9432 h 608556"/>
                  <a:gd name="T92" fmla="*/ 674 w 574049"/>
                  <a:gd name="T93" fmla="*/ 6320 h 608556"/>
                  <a:gd name="T94" fmla="*/ 2524 w 574049"/>
                  <a:gd name="T95" fmla="*/ 5203 h 608556"/>
                  <a:gd name="T96" fmla="*/ 1343 w 574049"/>
                  <a:gd name="T97" fmla="*/ 3744 h 608556"/>
                  <a:gd name="T98" fmla="*/ 3270 w 574049"/>
                  <a:gd name="T99" fmla="*/ 1541 h 608556"/>
                  <a:gd name="T100" fmla="*/ 4225 w 574049"/>
                  <a:gd name="T101" fmla="*/ 1545 h 608556"/>
                  <a:gd name="T102" fmla="*/ 6325 w 574049"/>
                  <a:gd name="T103" fmla="*/ 2056 h 608556"/>
                  <a:gd name="T104" fmla="*/ 6999 w 574049"/>
                  <a:gd name="T105" fmla="*/ 0 h 6085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74049"/>
                  <a:gd name="T160" fmla="*/ 0 h 608556"/>
                  <a:gd name="T161" fmla="*/ 574049 w 574049"/>
                  <a:gd name="T162" fmla="*/ 608556 h 60855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74049" h="608556">
                    <a:moveTo>
                      <a:pt x="163934" y="419229"/>
                    </a:moveTo>
                    <a:cubicBezTo>
                      <a:pt x="185702" y="442210"/>
                      <a:pt x="212671" y="456825"/>
                      <a:pt x="243204" y="456825"/>
                    </a:cubicBezTo>
                    <a:cubicBezTo>
                      <a:pt x="273737" y="456825"/>
                      <a:pt x="300706" y="442210"/>
                      <a:pt x="322474" y="419229"/>
                    </a:cubicBezTo>
                    <a:cubicBezTo>
                      <a:pt x="387585" y="424998"/>
                      <a:pt x="443835" y="468075"/>
                      <a:pt x="465217" y="530768"/>
                    </a:cubicBezTo>
                    <a:lnTo>
                      <a:pt x="476968" y="565383"/>
                    </a:lnTo>
                    <a:cubicBezTo>
                      <a:pt x="480339" y="575383"/>
                      <a:pt x="478702" y="586344"/>
                      <a:pt x="472634" y="594902"/>
                    </a:cubicBezTo>
                    <a:cubicBezTo>
                      <a:pt x="466469" y="603460"/>
                      <a:pt x="456549" y="608556"/>
                      <a:pt x="446050" y="608556"/>
                    </a:cubicBezTo>
                    <a:lnTo>
                      <a:pt x="40358" y="608556"/>
                    </a:lnTo>
                    <a:cubicBezTo>
                      <a:pt x="29859" y="608556"/>
                      <a:pt x="19939" y="603460"/>
                      <a:pt x="13871" y="594902"/>
                    </a:cubicBezTo>
                    <a:cubicBezTo>
                      <a:pt x="7706" y="586344"/>
                      <a:pt x="6069" y="575383"/>
                      <a:pt x="9440" y="565383"/>
                    </a:cubicBezTo>
                    <a:lnTo>
                      <a:pt x="21191" y="530768"/>
                    </a:lnTo>
                    <a:cubicBezTo>
                      <a:pt x="42573" y="468075"/>
                      <a:pt x="98919" y="424998"/>
                      <a:pt x="163934" y="419229"/>
                    </a:cubicBezTo>
                    <a:close/>
                    <a:moveTo>
                      <a:pt x="406631" y="313875"/>
                    </a:moveTo>
                    <a:cubicBezTo>
                      <a:pt x="442857" y="313875"/>
                      <a:pt x="472435" y="343308"/>
                      <a:pt x="472435" y="379473"/>
                    </a:cubicBezTo>
                    <a:cubicBezTo>
                      <a:pt x="472435" y="404289"/>
                      <a:pt x="458369" y="425642"/>
                      <a:pt x="438040" y="436800"/>
                    </a:cubicBezTo>
                    <a:cubicBezTo>
                      <a:pt x="411641" y="413523"/>
                      <a:pt x="379269" y="397556"/>
                      <a:pt x="344006" y="390920"/>
                    </a:cubicBezTo>
                    <a:cubicBezTo>
                      <a:pt x="356435" y="370913"/>
                      <a:pt x="365973" y="347925"/>
                      <a:pt x="371946" y="323974"/>
                    </a:cubicBezTo>
                    <a:cubicBezTo>
                      <a:pt x="382063" y="317626"/>
                      <a:pt x="393913" y="313875"/>
                      <a:pt x="406631" y="313875"/>
                    </a:cubicBezTo>
                    <a:close/>
                    <a:moveTo>
                      <a:pt x="381817" y="212472"/>
                    </a:moveTo>
                    <a:lnTo>
                      <a:pt x="431512" y="212472"/>
                    </a:lnTo>
                    <a:cubicBezTo>
                      <a:pt x="439121" y="212472"/>
                      <a:pt x="445284" y="218530"/>
                      <a:pt x="445284" y="226127"/>
                    </a:cubicBezTo>
                    <a:lnTo>
                      <a:pt x="445284" y="254301"/>
                    </a:lnTo>
                    <a:cubicBezTo>
                      <a:pt x="453182" y="256705"/>
                      <a:pt x="460790" y="259879"/>
                      <a:pt x="468013" y="263725"/>
                    </a:cubicBezTo>
                    <a:lnTo>
                      <a:pt x="488045" y="243820"/>
                    </a:lnTo>
                    <a:cubicBezTo>
                      <a:pt x="490742" y="241127"/>
                      <a:pt x="494209" y="239781"/>
                      <a:pt x="497773" y="239781"/>
                    </a:cubicBezTo>
                    <a:cubicBezTo>
                      <a:pt x="501240" y="239781"/>
                      <a:pt x="504803" y="241127"/>
                      <a:pt x="507403" y="243820"/>
                    </a:cubicBezTo>
                    <a:lnTo>
                      <a:pt x="542556" y="278918"/>
                    </a:lnTo>
                    <a:cubicBezTo>
                      <a:pt x="545157" y="281514"/>
                      <a:pt x="546601" y="284976"/>
                      <a:pt x="546601" y="288630"/>
                    </a:cubicBezTo>
                    <a:cubicBezTo>
                      <a:pt x="546601" y="292188"/>
                      <a:pt x="545157" y="295746"/>
                      <a:pt x="542556" y="298246"/>
                    </a:cubicBezTo>
                    <a:lnTo>
                      <a:pt x="522620" y="318247"/>
                    </a:lnTo>
                    <a:cubicBezTo>
                      <a:pt x="526473" y="325459"/>
                      <a:pt x="529651" y="333056"/>
                      <a:pt x="532155" y="340941"/>
                    </a:cubicBezTo>
                    <a:lnTo>
                      <a:pt x="560277" y="340941"/>
                    </a:lnTo>
                    <a:cubicBezTo>
                      <a:pt x="567885" y="340941"/>
                      <a:pt x="574049" y="347095"/>
                      <a:pt x="574049" y="354692"/>
                    </a:cubicBezTo>
                    <a:lnTo>
                      <a:pt x="574049" y="404310"/>
                    </a:lnTo>
                    <a:cubicBezTo>
                      <a:pt x="574049" y="407964"/>
                      <a:pt x="572605" y="411425"/>
                      <a:pt x="570004" y="414022"/>
                    </a:cubicBezTo>
                    <a:cubicBezTo>
                      <a:pt x="567500" y="416618"/>
                      <a:pt x="563937" y="418060"/>
                      <a:pt x="560277" y="418060"/>
                    </a:cubicBezTo>
                    <a:lnTo>
                      <a:pt x="532155" y="418060"/>
                    </a:lnTo>
                    <a:cubicBezTo>
                      <a:pt x="529651" y="425946"/>
                      <a:pt x="526473" y="433542"/>
                      <a:pt x="522620" y="440754"/>
                    </a:cubicBezTo>
                    <a:lnTo>
                      <a:pt x="542652" y="460755"/>
                    </a:lnTo>
                    <a:cubicBezTo>
                      <a:pt x="545157" y="463255"/>
                      <a:pt x="546601" y="466813"/>
                      <a:pt x="546601" y="470371"/>
                    </a:cubicBezTo>
                    <a:cubicBezTo>
                      <a:pt x="546601" y="474025"/>
                      <a:pt x="545157" y="477487"/>
                      <a:pt x="542652" y="480083"/>
                    </a:cubicBezTo>
                    <a:lnTo>
                      <a:pt x="507500" y="515181"/>
                    </a:lnTo>
                    <a:cubicBezTo>
                      <a:pt x="504803" y="517874"/>
                      <a:pt x="501240" y="519220"/>
                      <a:pt x="497773" y="519220"/>
                    </a:cubicBezTo>
                    <a:cubicBezTo>
                      <a:pt x="496232" y="519220"/>
                      <a:pt x="494691" y="518835"/>
                      <a:pt x="493246" y="518355"/>
                    </a:cubicBezTo>
                    <a:cubicBezTo>
                      <a:pt x="484289" y="493161"/>
                      <a:pt x="470517" y="470660"/>
                      <a:pt x="453182" y="451716"/>
                    </a:cubicBezTo>
                    <a:cubicBezTo>
                      <a:pt x="476970" y="436331"/>
                      <a:pt x="492861" y="409791"/>
                      <a:pt x="492861" y="379501"/>
                    </a:cubicBezTo>
                    <a:cubicBezTo>
                      <a:pt x="492861" y="332094"/>
                      <a:pt x="454145" y="293534"/>
                      <a:pt x="406665" y="293534"/>
                    </a:cubicBezTo>
                    <a:cubicBezTo>
                      <a:pt x="396263" y="293534"/>
                      <a:pt x="386440" y="295650"/>
                      <a:pt x="377098" y="299015"/>
                    </a:cubicBezTo>
                    <a:cubicBezTo>
                      <a:pt x="378735" y="287765"/>
                      <a:pt x="379698" y="276418"/>
                      <a:pt x="379698" y="265167"/>
                    </a:cubicBezTo>
                    <a:cubicBezTo>
                      <a:pt x="379698" y="247570"/>
                      <a:pt x="377387" y="231031"/>
                      <a:pt x="373149" y="215741"/>
                    </a:cubicBezTo>
                    <a:cubicBezTo>
                      <a:pt x="375557" y="213818"/>
                      <a:pt x="378542" y="212472"/>
                      <a:pt x="381817" y="212472"/>
                    </a:cubicBezTo>
                    <a:close/>
                    <a:moveTo>
                      <a:pt x="243227" y="144222"/>
                    </a:moveTo>
                    <a:cubicBezTo>
                      <a:pt x="296103" y="144270"/>
                      <a:pt x="348968" y="184617"/>
                      <a:pt x="348920" y="265117"/>
                    </a:cubicBezTo>
                    <a:cubicBezTo>
                      <a:pt x="348920" y="342829"/>
                      <a:pt x="301640" y="426215"/>
                      <a:pt x="243190" y="426215"/>
                    </a:cubicBezTo>
                    <a:cubicBezTo>
                      <a:pt x="184837" y="426215"/>
                      <a:pt x="137461" y="342829"/>
                      <a:pt x="137461" y="265117"/>
                    </a:cubicBezTo>
                    <a:cubicBezTo>
                      <a:pt x="137461" y="184424"/>
                      <a:pt x="190350" y="144174"/>
                      <a:pt x="243227" y="144222"/>
                    </a:cubicBezTo>
                    <a:close/>
                    <a:moveTo>
                      <a:pt x="279862" y="119148"/>
                    </a:moveTo>
                    <a:cubicBezTo>
                      <a:pt x="294336" y="119148"/>
                      <a:pt x="309292" y="116645"/>
                      <a:pt x="310064" y="131181"/>
                    </a:cubicBezTo>
                    <a:cubicBezTo>
                      <a:pt x="300704" y="125983"/>
                      <a:pt x="290573" y="121940"/>
                      <a:pt x="279862" y="119148"/>
                    </a:cubicBezTo>
                    <a:close/>
                    <a:moveTo>
                      <a:pt x="155080" y="94840"/>
                    </a:moveTo>
                    <a:cubicBezTo>
                      <a:pt x="175115" y="94840"/>
                      <a:pt x="192838" y="104745"/>
                      <a:pt x="203722" y="119842"/>
                    </a:cubicBezTo>
                    <a:cubicBezTo>
                      <a:pt x="163749" y="131478"/>
                      <a:pt x="133216" y="160807"/>
                      <a:pt x="117804" y="201676"/>
                    </a:cubicBezTo>
                    <a:cubicBezTo>
                      <a:pt x="72823" y="165904"/>
                      <a:pt x="98733" y="94840"/>
                      <a:pt x="155080" y="94840"/>
                    </a:cubicBezTo>
                    <a:close/>
                    <a:moveTo>
                      <a:pt x="131962" y="0"/>
                    </a:moveTo>
                    <a:lnTo>
                      <a:pt x="178101" y="0"/>
                    </a:lnTo>
                    <a:cubicBezTo>
                      <a:pt x="185133" y="0"/>
                      <a:pt x="190816" y="5674"/>
                      <a:pt x="190816" y="12695"/>
                    </a:cubicBezTo>
                    <a:lnTo>
                      <a:pt x="190816" y="38757"/>
                    </a:lnTo>
                    <a:cubicBezTo>
                      <a:pt x="198233" y="41065"/>
                      <a:pt x="205265" y="44047"/>
                      <a:pt x="211911" y="47509"/>
                    </a:cubicBezTo>
                    <a:lnTo>
                      <a:pt x="230501" y="29044"/>
                    </a:lnTo>
                    <a:cubicBezTo>
                      <a:pt x="232909" y="26543"/>
                      <a:pt x="236184" y="25389"/>
                      <a:pt x="239459" y="25389"/>
                    </a:cubicBezTo>
                    <a:cubicBezTo>
                      <a:pt x="242734" y="25389"/>
                      <a:pt x="245913" y="26543"/>
                      <a:pt x="248417" y="29044"/>
                    </a:cubicBezTo>
                    <a:lnTo>
                      <a:pt x="280975" y="61646"/>
                    </a:lnTo>
                    <a:cubicBezTo>
                      <a:pt x="283383" y="63954"/>
                      <a:pt x="284731" y="67224"/>
                      <a:pt x="284731" y="70590"/>
                    </a:cubicBezTo>
                    <a:cubicBezTo>
                      <a:pt x="284731" y="73956"/>
                      <a:pt x="283383" y="77226"/>
                      <a:pt x="280975" y="79534"/>
                    </a:cubicBezTo>
                    <a:lnTo>
                      <a:pt x="262481" y="97999"/>
                    </a:lnTo>
                    <a:cubicBezTo>
                      <a:pt x="265659" y="103961"/>
                      <a:pt x="268260" y="110405"/>
                      <a:pt x="270379" y="116848"/>
                    </a:cubicBezTo>
                    <a:cubicBezTo>
                      <a:pt x="253619" y="113675"/>
                      <a:pt x="239748" y="113675"/>
                      <a:pt x="224915" y="115502"/>
                    </a:cubicBezTo>
                    <a:cubicBezTo>
                      <a:pt x="211044" y="91171"/>
                      <a:pt x="185133" y="74437"/>
                      <a:pt x="155080" y="74437"/>
                    </a:cubicBezTo>
                    <a:cubicBezTo>
                      <a:pt x="110675" y="74437"/>
                      <a:pt x="74458" y="110501"/>
                      <a:pt x="74458" y="154836"/>
                    </a:cubicBezTo>
                    <a:cubicBezTo>
                      <a:pt x="74458" y="183207"/>
                      <a:pt x="89388" y="208115"/>
                      <a:pt x="111638" y="222445"/>
                    </a:cubicBezTo>
                    <a:cubicBezTo>
                      <a:pt x="108556" y="235812"/>
                      <a:pt x="106822" y="250046"/>
                      <a:pt x="106822" y="265145"/>
                    </a:cubicBezTo>
                    <a:cubicBezTo>
                      <a:pt x="106822" y="265337"/>
                      <a:pt x="106822" y="265626"/>
                      <a:pt x="106822" y="265818"/>
                    </a:cubicBezTo>
                    <a:cubicBezTo>
                      <a:pt x="104029" y="264568"/>
                      <a:pt x="100946" y="263606"/>
                      <a:pt x="98153" y="262163"/>
                    </a:cubicBezTo>
                    <a:lnTo>
                      <a:pt x="79659" y="280628"/>
                    </a:lnTo>
                    <a:cubicBezTo>
                      <a:pt x="77251" y="283033"/>
                      <a:pt x="74072" y="284379"/>
                      <a:pt x="70701" y="284379"/>
                    </a:cubicBezTo>
                    <a:cubicBezTo>
                      <a:pt x="67330" y="284379"/>
                      <a:pt x="64055" y="283033"/>
                      <a:pt x="61647" y="280628"/>
                    </a:cubicBezTo>
                    <a:lnTo>
                      <a:pt x="29089" y="248122"/>
                    </a:lnTo>
                    <a:cubicBezTo>
                      <a:pt x="24081" y="243121"/>
                      <a:pt x="24081" y="235043"/>
                      <a:pt x="29089" y="230138"/>
                    </a:cubicBezTo>
                    <a:lnTo>
                      <a:pt x="47583" y="211673"/>
                    </a:lnTo>
                    <a:cubicBezTo>
                      <a:pt x="44020" y="204941"/>
                      <a:pt x="41034" y="197921"/>
                      <a:pt x="38722" y="190612"/>
                    </a:cubicBezTo>
                    <a:lnTo>
                      <a:pt x="12715" y="190612"/>
                    </a:lnTo>
                    <a:cubicBezTo>
                      <a:pt x="5683" y="190612"/>
                      <a:pt x="0" y="184842"/>
                      <a:pt x="0" y="177821"/>
                    </a:cubicBezTo>
                    <a:lnTo>
                      <a:pt x="0" y="131851"/>
                    </a:lnTo>
                    <a:cubicBezTo>
                      <a:pt x="0" y="124831"/>
                      <a:pt x="5683" y="119156"/>
                      <a:pt x="12715" y="119156"/>
                    </a:cubicBezTo>
                    <a:lnTo>
                      <a:pt x="38818" y="119156"/>
                    </a:lnTo>
                    <a:cubicBezTo>
                      <a:pt x="41034" y="111751"/>
                      <a:pt x="44020" y="104731"/>
                      <a:pt x="47583" y="98095"/>
                    </a:cubicBezTo>
                    <a:lnTo>
                      <a:pt x="29089" y="79630"/>
                    </a:lnTo>
                    <a:cubicBezTo>
                      <a:pt x="26681" y="77226"/>
                      <a:pt x="25333" y="73956"/>
                      <a:pt x="25333" y="70590"/>
                    </a:cubicBezTo>
                    <a:cubicBezTo>
                      <a:pt x="25333" y="67224"/>
                      <a:pt x="26681" y="63954"/>
                      <a:pt x="29089" y="61646"/>
                    </a:cubicBezTo>
                    <a:lnTo>
                      <a:pt x="61647" y="29044"/>
                    </a:lnTo>
                    <a:cubicBezTo>
                      <a:pt x="64151" y="26639"/>
                      <a:pt x="67426" y="25389"/>
                      <a:pt x="70701" y="25389"/>
                    </a:cubicBezTo>
                    <a:cubicBezTo>
                      <a:pt x="73976" y="25389"/>
                      <a:pt x="77155" y="26639"/>
                      <a:pt x="79659" y="29140"/>
                    </a:cubicBezTo>
                    <a:lnTo>
                      <a:pt x="98153" y="47509"/>
                    </a:lnTo>
                    <a:cubicBezTo>
                      <a:pt x="104896" y="44047"/>
                      <a:pt x="111927" y="41065"/>
                      <a:pt x="119248" y="38757"/>
                    </a:cubicBezTo>
                    <a:lnTo>
                      <a:pt x="119248" y="12695"/>
                    </a:lnTo>
                    <a:cubicBezTo>
                      <a:pt x="119248" y="5674"/>
                      <a:pt x="125027" y="0"/>
                      <a:pt x="131962" y="0"/>
                    </a:cubicBez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6" name="ï$ḻïḍè"/>
            <p:cNvGrpSpPr/>
            <p:nvPr/>
          </p:nvGrpSpPr>
          <p:grpSpPr bwMode="auto">
            <a:xfrm>
              <a:off x="673100" y="4122506"/>
              <a:ext cx="3299436" cy="1111889"/>
              <a:chOff x="672799" y="2788636"/>
              <a:chExt cx="3299436" cy="1111889"/>
            </a:xfrm>
          </p:grpSpPr>
          <p:sp>
            <p:nvSpPr>
              <p:cNvPr id="25" name="is1íḑè"/>
              <p:cNvSpPr/>
              <p:nvPr/>
            </p:nvSpPr>
            <p:spPr bwMode="auto">
              <a:xfrm>
                <a:off x="672798" y="3176175"/>
                <a:ext cx="3298825" cy="723687"/>
              </a:xfrm>
              <a:prstGeom prst="rect">
                <a:avLst/>
              </a:prstGeom>
              <a:noFill/>
              <a:ln>
                <a:noFill/>
              </a:ln>
            </p:spPr>
            <p:txBody>
              <a:bodyPr>
                <a:normAutofit/>
              </a:bodyPr>
              <a:lstStyle>
                <a:lvl1pPr marL="171450" indent="-171450">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indent="-22860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eaLnBrk="1" hangingPunct="1">
                  <a:lnSpc>
                    <a:spcPct val="100000"/>
                  </a:lnSpc>
                  <a:spcBef>
                    <a:spcPct val="0"/>
                  </a:spcBef>
                </a:pPr>
                <a:r>
                  <a:rPr lang="zh-CN" altLang="en-US" sz="1000" noProof="1"/>
                  <a:t>建设一个自动化智慧化的运行控制平台，利用快速有效的切换调度平台，完成主备信源的快速切换。实现智能运维、故障快速定位、迅速处理的目标，以满足华数全业务的高效运维需求。 </a:t>
                </a:r>
                <a:endParaRPr lang="zh-CN" altLang="en-US" sz="1000" noProof="1"/>
              </a:p>
            </p:txBody>
          </p:sp>
          <p:sp>
            <p:nvSpPr>
              <p:cNvPr id="26" name="îṡ1íḋè"/>
              <p:cNvSpPr txBox="1">
                <a:spLocks noChangeArrowheads="1"/>
              </p:cNvSpPr>
              <p:nvPr/>
            </p:nvSpPr>
            <p:spPr bwMode="auto">
              <a:xfrm>
                <a:off x="672799" y="2788636"/>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eaLnBrk="1" hangingPunct="1">
                  <a:spcBef>
                    <a:spcPct val="0"/>
                  </a:spcBef>
                  <a:buFontTx/>
                  <a:buNone/>
                </a:pPr>
                <a:r>
                  <a:rPr lang="zh-CN" altLang="en-US" sz="2000" b="1"/>
                  <a:t>全局智能运维思路</a:t>
                </a:r>
                <a:endParaRPr lang="en-US" altLang="zh-CN" sz="2000" b="1"/>
              </a:p>
            </p:txBody>
          </p:sp>
        </p:grpSp>
        <p:grpSp>
          <p:nvGrpSpPr>
            <p:cNvPr id="12" name="ï$1ïḋê"/>
            <p:cNvGrpSpPr/>
            <p:nvPr/>
          </p:nvGrpSpPr>
          <p:grpSpPr bwMode="auto">
            <a:xfrm>
              <a:off x="8219464" y="4580496"/>
              <a:ext cx="3299436" cy="1111889"/>
              <a:chOff x="672799" y="2788636"/>
              <a:chExt cx="3299436" cy="1111889"/>
            </a:xfrm>
          </p:grpSpPr>
          <p:sp>
            <p:nvSpPr>
              <p:cNvPr id="23" name="iṧḷîḋe"/>
              <p:cNvSpPr>
                <a:spLocks noChangeArrowheads="1"/>
              </p:cNvSpPr>
              <p:nvPr/>
            </p:nvSpPr>
            <p:spPr bwMode="auto">
              <a:xfrm>
                <a:off x="672799" y="3176234"/>
                <a:ext cx="3299436"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171450" indent="-171450">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lnSpc>
                    <a:spcPct val="120000"/>
                  </a:lnSpc>
                  <a:spcBef>
                    <a:spcPct val="0"/>
                  </a:spcBef>
                </a:pPr>
                <a:r>
                  <a:rPr lang="zh-CN" altLang="en-US" sz="1000"/>
                  <a:t>监测节点包含信源接收监测、传输通道监测等部分。监测系统支持拓扑呈现，便于快速定位故障节点</a:t>
                </a:r>
                <a:endParaRPr lang="en-US" altLang="zh-CN" sz="1000"/>
              </a:p>
            </p:txBody>
          </p:sp>
          <p:sp>
            <p:nvSpPr>
              <p:cNvPr id="24" name="isľïdè"/>
              <p:cNvSpPr txBox="1">
                <a:spLocks noChangeArrowheads="1"/>
              </p:cNvSpPr>
              <p:nvPr/>
            </p:nvSpPr>
            <p:spPr bwMode="auto">
              <a:xfrm>
                <a:off x="672799" y="2788636"/>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spcBef>
                    <a:spcPct val="0"/>
                  </a:spcBef>
                  <a:buFontTx/>
                  <a:buNone/>
                </a:pPr>
                <a:r>
                  <a:rPr lang="zh-CN" altLang="en-US" sz="2000" b="1"/>
                  <a:t>全面的监测系统</a:t>
                </a:r>
                <a:endParaRPr lang="en-US" altLang="zh-CN" sz="2000" b="1"/>
              </a:p>
            </p:txBody>
          </p:sp>
        </p:grpSp>
        <p:sp>
          <p:nvSpPr>
            <p:cNvPr id="15" name="ïṧļiďé"/>
            <p:cNvSpPr/>
            <p:nvPr/>
          </p:nvSpPr>
          <p:spPr bwMode="auto">
            <a:xfrm>
              <a:off x="8220075" y="3510214"/>
              <a:ext cx="3298825" cy="723687"/>
            </a:xfrm>
            <a:prstGeom prst="rect">
              <a:avLst/>
            </a:prstGeom>
            <a:noFill/>
            <a:ln>
              <a:noFill/>
            </a:ln>
          </p:spPr>
          <p:txBody>
            <a:bodyPr>
              <a:normAutofit/>
            </a:bodyPr>
            <a:lstStyle>
              <a:lvl1pPr marL="171450" indent="-171450">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indent="-22860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lnSpc>
                  <a:spcPct val="100000"/>
                </a:lnSpc>
                <a:spcBef>
                  <a:spcPct val="0"/>
                </a:spcBef>
              </a:pPr>
              <a:r>
                <a:rPr lang="zh-CN" altLang="en-US" sz="1000" noProof="1"/>
                <a:t>确保信源安全高质、参数统一，分发提供给全省地市县前端、通信运营商、融媒体中心、</a:t>
              </a:r>
              <a:r>
                <a:rPr lang="en-GB" altLang="zh-CN" sz="1000" noProof="1"/>
                <a:t>IPTV</a:t>
              </a:r>
              <a:r>
                <a:rPr lang="zh-CN" altLang="en-US" sz="1000" noProof="1"/>
                <a:t>集成播控平台、互联网电视播控平台、手机电视播控平台、互联网视频网站等媒体业务平台用于生产运营。</a:t>
              </a:r>
              <a:endParaRPr lang="zh-CN" altLang="zh-CN" sz="1000" noProof="1"/>
            </a:p>
          </p:txBody>
        </p:sp>
        <p:sp>
          <p:nvSpPr>
            <p:cNvPr id="16" name="ïslïḍê"/>
            <p:cNvSpPr txBox="1">
              <a:spLocks noChangeArrowheads="1"/>
            </p:cNvSpPr>
            <p:nvPr/>
          </p:nvSpPr>
          <p:spPr bwMode="auto">
            <a:xfrm>
              <a:off x="8219464" y="3122577"/>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spcBef>
                  <a:spcPct val="0"/>
                </a:spcBef>
                <a:buFontTx/>
                <a:buNone/>
              </a:pPr>
              <a:r>
                <a:rPr lang="zh-CN" altLang="en-US" sz="2000" b="1" dirty="0"/>
                <a:t>可信可靠的信源处理平台</a:t>
              </a:r>
              <a:endParaRPr lang="en-US" altLang="zh-CN" sz="2000" b="1" dirty="0"/>
            </a:p>
          </p:txBody>
        </p:sp>
        <p:grpSp>
          <p:nvGrpSpPr>
            <p:cNvPr id="13" name="îsļidè"/>
            <p:cNvGrpSpPr/>
            <p:nvPr/>
          </p:nvGrpSpPr>
          <p:grpSpPr bwMode="auto">
            <a:xfrm>
              <a:off x="8219464" y="1674016"/>
              <a:ext cx="3299436" cy="1111889"/>
              <a:chOff x="672799" y="2788636"/>
              <a:chExt cx="3299436" cy="1111889"/>
            </a:xfrm>
          </p:grpSpPr>
          <p:sp>
            <p:nvSpPr>
              <p:cNvPr id="21" name="îṧlïḋé"/>
              <p:cNvSpPr>
                <a:spLocks noChangeArrowheads="1"/>
              </p:cNvSpPr>
              <p:nvPr/>
            </p:nvSpPr>
            <p:spPr bwMode="auto">
              <a:xfrm>
                <a:off x="672799" y="3176234"/>
                <a:ext cx="3299436"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171450" indent="-171450">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lnSpc>
                    <a:spcPct val="120000"/>
                  </a:lnSpc>
                  <a:spcBef>
                    <a:spcPct val="0"/>
                  </a:spcBef>
                </a:pPr>
                <a:r>
                  <a:rPr lang="zh-CN" altLang="en-US" sz="1000"/>
                  <a:t>通过双中心构架、三基地策略，构建高安高可靠的技术系统，在系统层和平台层不同维度形成全方位安全保护机制。</a:t>
                </a:r>
                <a:endParaRPr lang="en-US" altLang="zh-CN" sz="1000"/>
              </a:p>
            </p:txBody>
          </p:sp>
          <p:sp>
            <p:nvSpPr>
              <p:cNvPr id="22" name="îŝļïḑé"/>
              <p:cNvSpPr txBox="1">
                <a:spLocks noChangeArrowheads="1"/>
              </p:cNvSpPr>
              <p:nvPr/>
            </p:nvSpPr>
            <p:spPr bwMode="auto">
              <a:xfrm>
                <a:off x="672799" y="2788636"/>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algn="r" eaLnBrk="1" hangingPunct="1">
                  <a:spcBef>
                    <a:spcPct val="0"/>
                  </a:spcBef>
                  <a:buFontTx/>
                  <a:buNone/>
                </a:pPr>
                <a:r>
                  <a:rPr lang="zh-CN" altLang="en-US" sz="2000" b="1"/>
                  <a:t>省市区县三级安全播出需求</a:t>
                </a:r>
                <a:endParaRPr lang="en-US" altLang="zh-CN" sz="2000" b="1"/>
              </a:p>
            </p:txBody>
          </p:sp>
        </p:grpSp>
        <p:grpSp>
          <p:nvGrpSpPr>
            <p:cNvPr id="14" name="ïşļîḋé"/>
            <p:cNvGrpSpPr/>
            <p:nvPr/>
          </p:nvGrpSpPr>
          <p:grpSpPr bwMode="auto">
            <a:xfrm>
              <a:off x="673100" y="2518293"/>
              <a:ext cx="3299436" cy="1111888"/>
              <a:chOff x="672799" y="2509752"/>
              <a:chExt cx="3299436" cy="1111888"/>
            </a:xfrm>
          </p:grpSpPr>
          <p:sp>
            <p:nvSpPr>
              <p:cNvPr id="19" name="ïş1îḍe"/>
              <p:cNvSpPr>
                <a:spLocks noChangeArrowheads="1"/>
              </p:cNvSpPr>
              <p:nvPr/>
            </p:nvSpPr>
            <p:spPr bwMode="auto">
              <a:xfrm>
                <a:off x="672799" y="2897349"/>
                <a:ext cx="3299436"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171450" indent="-171450">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eaLnBrk="1" hangingPunct="1">
                  <a:lnSpc>
                    <a:spcPct val="120000"/>
                  </a:lnSpc>
                  <a:spcBef>
                    <a:spcPct val="0"/>
                  </a:spcBef>
                </a:pPr>
                <a:r>
                  <a:rPr lang="zh-CN" altLang="en-US" sz="1000" dirty="0"/>
                  <a:t>建设安全可靠的信息安全防护系统。可追溯病毒源头，预测传播发展趋势，掌握病毒传播轨迹，形成整个网络自上而下的防御监测系统。</a:t>
                </a:r>
                <a:endParaRPr lang="en-US" altLang="zh-CN" sz="1000" dirty="0"/>
              </a:p>
            </p:txBody>
          </p:sp>
          <p:sp>
            <p:nvSpPr>
              <p:cNvPr id="20" name="îSḻîḋê"/>
              <p:cNvSpPr txBox="1">
                <a:spLocks noChangeArrowheads="1"/>
              </p:cNvSpPr>
              <p:nvPr/>
            </p:nvSpPr>
            <p:spPr bwMode="auto">
              <a:xfrm>
                <a:off x="672799" y="2509752"/>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90000"/>
                  </a:lnSpc>
                  <a:spcBef>
                    <a:spcPts val="1000"/>
                  </a:spcBef>
                  <a:buFont typeface="Arial" panose="020B0604020202020204" pitchFamily="34" charset="0"/>
                  <a:buChar char="•"/>
                  <a:defRPr sz="3200">
                    <a:solidFill>
                      <a:schemeClr val="tx1"/>
                    </a:solidFill>
                    <a:latin typeface="Arial" panose="020B0604020202020204" pitchFamily="3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1600">
                    <a:solidFill>
                      <a:schemeClr val="tx1"/>
                    </a:solidFill>
                    <a:latin typeface="Arial" panose="020B060402020202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1400">
                    <a:solidFill>
                      <a:schemeClr val="tx1"/>
                    </a:solidFill>
                    <a:latin typeface="Arial" panose="020B060402020202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1200">
                    <a:solidFill>
                      <a:schemeClr val="tx1"/>
                    </a:solidFill>
                    <a:latin typeface="Arial" panose="020B0604020202020204" pitchFamily="34" charset="0"/>
                    <a:ea typeface="微软雅黑" panose="020B0503020204020204" charset="-122"/>
                  </a:defRPr>
                </a:lvl9pPr>
              </a:lstStyle>
              <a:p>
                <a:pPr eaLnBrk="1" hangingPunct="1">
                  <a:spcBef>
                    <a:spcPct val="0"/>
                  </a:spcBef>
                  <a:buFontTx/>
                  <a:buNone/>
                </a:pPr>
                <a:r>
                  <a:rPr lang="zh-CN" altLang="en-US" sz="2000" b="1" dirty="0"/>
                  <a:t>信息安全防护</a:t>
                </a:r>
                <a:endParaRPr lang="en-US" altLang="zh-CN" sz="2000" b="1" dirty="0"/>
              </a:p>
            </p:txBody>
          </p:sp>
        </p:grpSp>
      </p:grpSp>
      <p:sp>
        <p:nvSpPr>
          <p:cNvPr id="37" name="arrows-in-dart-boards_16065"/>
          <p:cNvSpPr>
            <a:spLocks noChangeAspect="1" noChangeArrowheads="1"/>
          </p:cNvSpPr>
          <p:nvPr/>
        </p:nvSpPr>
        <p:spPr bwMode="auto">
          <a:xfrm>
            <a:off x="5875009" y="3309752"/>
            <a:ext cx="609600" cy="608012"/>
          </a:xfrm>
          <a:custGeom>
            <a:avLst/>
            <a:gdLst>
              <a:gd name="T0" fmla="*/ 319299 w 601358"/>
              <a:gd name="T1" fmla="*/ 258541 h 600230"/>
              <a:gd name="T2" fmla="*/ 367920 w 601358"/>
              <a:gd name="T3" fmla="*/ 270534 h 600230"/>
              <a:gd name="T4" fmla="*/ 318627 w 601358"/>
              <a:gd name="T5" fmla="*/ 319176 h 600230"/>
              <a:gd name="T6" fmla="*/ 271799 w 601358"/>
              <a:gd name="T7" fmla="*/ 366267 h 600230"/>
              <a:gd name="T8" fmla="*/ 319299 w 601358"/>
              <a:gd name="T9" fmla="*/ 413579 h 600230"/>
              <a:gd name="T10" fmla="*/ 366800 w 601358"/>
              <a:gd name="T11" fmla="*/ 367155 h 600230"/>
              <a:gd name="T12" fmla="*/ 416095 w 601358"/>
              <a:gd name="T13" fmla="*/ 318290 h 600230"/>
              <a:gd name="T14" fmla="*/ 427969 w 601358"/>
              <a:gd name="T15" fmla="*/ 366267 h 600230"/>
              <a:gd name="T16" fmla="*/ 319299 w 601358"/>
              <a:gd name="T17" fmla="*/ 474216 h 600230"/>
              <a:gd name="T18" fmla="*/ 210628 w 601358"/>
              <a:gd name="T19" fmla="*/ 366267 h 600230"/>
              <a:gd name="T20" fmla="*/ 319299 w 601358"/>
              <a:gd name="T21" fmla="*/ 258541 h 600230"/>
              <a:gd name="T22" fmla="*/ 319299 w 601358"/>
              <a:gd name="T23" fmla="*/ 154111 h 600230"/>
              <a:gd name="T24" fmla="*/ 444575 w 601358"/>
              <a:gd name="T25" fmla="*/ 194545 h 600230"/>
              <a:gd name="T26" fmla="*/ 400427 w 601358"/>
              <a:gd name="T27" fmla="*/ 238087 h 600230"/>
              <a:gd name="T28" fmla="*/ 319299 w 601358"/>
              <a:gd name="T29" fmla="*/ 214762 h 600230"/>
              <a:gd name="T30" fmla="*/ 166454 w 601358"/>
              <a:gd name="T31" fmla="*/ 366268 h 600230"/>
              <a:gd name="T32" fmla="*/ 319299 w 601358"/>
              <a:gd name="T33" fmla="*/ 517997 h 600230"/>
              <a:gd name="T34" fmla="*/ 472366 w 601358"/>
              <a:gd name="T35" fmla="*/ 366268 h 600230"/>
              <a:gd name="T36" fmla="*/ 448609 w 601358"/>
              <a:gd name="T37" fmla="*/ 285849 h 600230"/>
              <a:gd name="T38" fmla="*/ 492760 w 601358"/>
              <a:gd name="T39" fmla="*/ 242309 h 600230"/>
              <a:gd name="T40" fmla="*/ 533323 w 601358"/>
              <a:gd name="T41" fmla="*/ 366268 h 600230"/>
              <a:gd name="T42" fmla="*/ 319299 w 601358"/>
              <a:gd name="T43" fmla="*/ 578643 h 600230"/>
              <a:gd name="T44" fmla="*/ 105273 w 601358"/>
              <a:gd name="T45" fmla="*/ 366268 h 600230"/>
              <a:gd name="T46" fmla="*/ 319299 w 601358"/>
              <a:gd name="T47" fmla="*/ 154111 h 600230"/>
              <a:gd name="T48" fmla="*/ 319308 w 601358"/>
              <a:gd name="T49" fmla="*/ 49767 h 600230"/>
              <a:gd name="T50" fmla="*/ 519632 w 601358"/>
              <a:gd name="T51" fmla="*/ 120171 h 600230"/>
              <a:gd name="T52" fmla="*/ 475937 w 601358"/>
              <a:gd name="T53" fmla="*/ 163259 h 600230"/>
              <a:gd name="T54" fmla="*/ 319308 w 601358"/>
              <a:gd name="T55" fmla="*/ 110399 h 600230"/>
              <a:gd name="T56" fmla="*/ 61173 w 601358"/>
              <a:gd name="T57" fmla="*/ 366260 h 600230"/>
              <a:gd name="T58" fmla="*/ 319308 w 601358"/>
              <a:gd name="T59" fmla="*/ 622338 h 600230"/>
              <a:gd name="T60" fmla="*/ 577668 w 601358"/>
              <a:gd name="T61" fmla="*/ 366260 h 600230"/>
              <a:gd name="T62" fmla="*/ 524113 w 601358"/>
              <a:gd name="T63" fmla="*/ 211010 h 600230"/>
              <a:gd name="T64" fmla="*/ 567809 w 601358"/>
              <a:gd name="T65" fmla="*/ 167923 h 600230"/>
              <a:gd name="T66" fmla="*/ 638840 w 601358"/>
              <a:gd name="T67" fmla="*/ 366260 h 600230"/>
              <a:gd name="T68" fmla="*/ 319308 w 601358"/>
              <a:gd name="T69" fmla="*/ 682751 h 600230"/>
              <a:gd name="T70" fmla="*/ 0 w 601358"/>
              <a:gd name="T71" fmla="*/ 366260 h 600230"/>
              <a:gd name="T72" fmla="*/ 319308 w 601358"/>
              <a:gd name="T73" fmla="*/ 49767 h 600230"/>
              <a:gd name="T74" fmla="*/ 608827 w 601358"/>
              <a:gd name="T75" fmla="*/ 0 h 600230"/>
              <a:gd name="T76" fmla="*/ 629221 w 601358"/>
              <a:gd name="T77" fmla="*/ 20212 h 600230"/>
              <a:gd name="T78" fmla="*/ 629221 w 601358"/>
              <a:gd name="T79" fmla="*/ 59307 h 600230"/>
              <a:gd name="T80" fmla="*/ 668661 w 601358"/>
              <a:gd name="T81" fmla="*/ 59307 h 600230"/>
              <a:gd name="T82" fmla="*/ 689051 w 601358"/>
              <a:gd name="T83" fmla="*/ 79518 h 600230"/>
              <a:gd name="T84" fmla="*/ 668661 w 601358"/>
              <a:gd name="T85" fmla="*/ 99730 h 600230"/>
              <a:gd name="T86" fmla="*/ 617346 w 601358"/>
              <a:gd name="T87" fmla="*/ 99730 h 600230"/>
              <a:gd name="T88" fmla="*/ 599193 w 601358"/>
              <a:gd name="T89" fmla="*/ 117501 h 600230"/>
              <a:gd name="T90" fmla="*/ 608606 w 601358"/>
              <a:gd name="T91" fmla="*/ 117501 h 600230"/>
              <a:gd name="T92" fmla="*/ 628997 w 601358"/>
              <a:gd name="T93" fmla="*/ 137715 h 600230"/>
              <a:gd name="T94" fmla="*/ 608606 w 601358"/>
              <a:gd name="T95" fmla="*/ 157925 h 600230"/>
              <a:gd name="T96" fmla="*/ 558411 w 601358"/>
              <a:gd name="T97" fmla="*/ 157925 h 600230"/>
              <a:gd name="T98" fmla="*/ 333876 w 601358"/>
              <a:gd name="T99" fmla="*/ 380711 h 600230"/>
              <a:gd name="T100" fmla="*/ 319310 w 601358"/>
              <a:gd name="T101" fmla="*/ 386485 h 600230"/>
              <a:gd name="T102" fmla="*/ 304971 w 601358"/>
              <a:gd name="T103" fmla="*/ 380711 h 600230"/>
              <a:gd name="T104" fmla="*/ 304971 w 601358"/>
              <a:gd name="T105" fmla="*/ 352057 h 600230"/>
              <a:gd name="T106" fmla="*/ 528605 w 601358"/>
              <a:gd name="T107" fmla="*/ 130384 h 600230"/>
              <a:gd name="T108" fmla="*/ 528605 w 601358"/>
              <a:gd name="T109" fmla="*/ 78631 h 600230"/>
              <a:gd name="T110" fmla="*/ 548998 w 601358"/>
              <a:gd name="T111" fmla="*/ 58416 h 600230"/>
              <a:gd name="T112" fmla="*/ 569390 w 601358"/>
              <a:gd name="T113" fmla="*/ 78631 h 600230"/>
              <a:gd name="T114" fmla="*/ 569390 w 601358"/>
              <a:gd name="T115" fmla="*/ 89959 h 600230"/>
              <a:gd name="T116" fmla="*/ 588437 w 601358"/>
              <a:gd name="T117" fmla="*/ 71078 h 600230"/>
              <a:gd name="T118" fmla="*/ 588437 w 601358"/>
              <a:gd name="T119" fmla="*/ 20212 h 600230"/>
              <a:gd name="T120" fmla="*/ 608827 w 601358"/>
              <a:gd name="T121" fmla="*/ 0 h 60023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601358"/>
              <a:gd name="T184" fmla="*/ 0 h 600230"/>
              <a:gd name="T185" fmla="*/ 601358 w 601358"/>
              <a:gd name="T186" fmla="*/ 600230 h 600230"/>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601358" h="600230">
                <a:moveTo>
                  <a:pt x="278663" y="227291"/>
                </a:moveTo>
                <a:cubicBezTo>
                  <a:pt x="293916" y="227291"/>
                  <a:pt x="308191" y="231392"/>
                  <a:pt x="321097" y="237836"/>
                </a:cubicBezTo>
                <a:lnTo>
                  <a:pt x="278077" y="280600"/>
                </a:lnTo>
                <a:cubicBezTo>
                  <a:pt x="255393" y="280991"/>
                  <a:pt x="237207" y="299346"/>
                  <a:pt x="237207" y="321998"/>
                </a:cubicBezTo>
                <a:cubicBezTo>
                  <a:pt x="237207" y="344845"/>
                  <a:pt x="255784" y="363591"/>
                  <a:pt x="278663" y="363591"/>
                </a:cubicBezTo>
                <a:cubicBezTo>
                  <a:pt x="301347" y="363591"/>
                  <a:pt x="319728" y="345235"/>
                  <a:pt x="320119" y="322779"/>
                </a:cubicBezTo>
                <a:lnTo>
                  <a:pt x="363139" y="279819"/>
                </a:lnTo>
                <a:cubicBezTo>
                  <a:pt x="369592" y="292512"/>
                  <a:pt x="373503" y="306767"/>
                  <a:pt x="373503" y="321998"/>
                </a:cubicBezTo>
                <a:cubicBezTo>
                  <a:pt x="373503" y="374331"/>
                  <a:pt x="331070" y="416900"/>
                  <a:pt x="278663" y="416900"/>
                </a:cubicBezTo>
                <a:cubicBezTo>
                  <a:pt x="226452" y="416900"/>
                  <a:pt x="183823" y="374331"/>
                  <a:pt x="183823" y="321998"/>
                </a:cubicBezTo>
                <a:cubicBezTo>
                  <a:pt x="183823" y="269860"/>
                  <a:pt x="226452" y="227291"/>
                  <a:pt x="278663" y="227291"/>
                </a:cubicBezTo>
                <a:close/>
                <a:moveTo>
                  <a:pt x="278663" y="135486"/>
                </a:moveTo>
                <a:cubicBezTo>
                  <a:pt x="319541" y="135486"/>
                  <a:pt x="357094" y="148766"/>
                  <a:pt x="387996" y="171031"/>
                </a:cubicBezTo>
                <a:lnTo>
                  <a:pt x="349466" y="209310"/>
                </a:lnTo>
                <a:cubicBezTo>
                  <a:pt x="328929" y="196420"/>
                  <a:pt x="304676" y="188803"/>
                  <a:pt x="278663" y="188803"/>
                </a:cubicBezTo>
                <a:cubicBezTo>
                  <a:pt x="205121" y="188803"/>
                  <a:pt x="145271" y="248566"/>
                  <a:pt x="145271" y="321999"/>
                </a:cubicBezTo>
                <a:cubicBezTo>
                  <a:pt x="145271" y="395432"/>
                  <a:pt x="205121" y="455390"/>
                  <a:pt x="278663" y="455390"/>
                </a:cubicBezTo>
                <a:cubicBezTo>
                  <a:pt x="352204" y="455390"/>
                  <a:pt x="412249" y="395627"/>
                  <a:pt x="412249" y="321999"/>
                </a:cubicBezTo>
                <a:cubicBezTo>
                  <a:pt x="412249" y="296024"/>
                  <a:pt x="404621" y="271806"/>
                  <a:pt x="391517" y="251300"/>
                </a:cubicBezTo>
                <a:lnTo>
                  <a:pt x="430048" y="213021"/>
                </a:lnTo>
                <a:cubicBezTo>
                  <a:pt x="452345" y="243683"/>
                  <a:pt x="465449" y="281376"/>
                  <a:pt x="465449" y="321999"/>
                </a:cubicBezTo>
                <a:cubicBezTo>
                  <a:pt x="465449" y="424923"/>
                  <a:pt x="381738" y="508707"/>
                  <a:pt x="278663" y="508707"/>
                </a:cubicBezTo>
                <a:cubicBezTo>
                  <a:pt x="175587" y="508707"/>
                  <a:pt x="91876" y="424923"/>
                  <a:pt x="91876" y="321999"/>
                </a:cubicBezTo>
                <a:cubicBezTo>
                  <a:pt x="91876" y="219270"/>
                  <a:pt x="175587" y="135486"/>
                  <a:pt x="278663" y="135486"/>
                </a:cubicBezTo>
                <a:close/>
                <a:moveTo>
                  <a:pt x="278671" y="43751"/>
                </a:moveTo>
                <a:cubicBezTo>
                  <a:pt x="344770" y="43751"/>
                  <a:pt x="405588" y="66986"/>
                  <a:pt x="453500" y="105647"/>
                </a:cubicBezTo>
                <a:lnTo>
                  <a:pt x="415366" y="143527"/>
                </a:lnTo>
                <a:cubicBezTo>
                  <a:pt x="377428" y="114629"/>
                  <a:pt x="330103" y="97056"/>
                  <a:pt x="278671" y="97056"/>
                </a:cubicBezTo>
                <a:cubicBezTo>
                  <a:pt x="154491" y="97056"/>
                  <a:pt x="53387" y="198003"/>
                  <a:pt x="53387" y="321991"/>
                </a:cubicBezTo>
                <a:cubicBezTo>
                  <a:pt x="53387" y="446173"/>
                  <a:pt x="154491" y="547120"/>
                  <a:pt x="278671" y="547120"/>
                </a:cubicBezTo>
                <a:cubicBezTo>
                  <a:pt x="403046" y="547120"/>
                  <a:pt x="504150" y="446173"/>
                  <a:pt x="504150" y="321991"/>
                </a:cubicBezTo>
                <a:cubicBezTo>
                  <a:pt x="504150" y="270638"/>
                  <a:pt x="486550" y="223582"/>
                  <a:pt x="457411" y="185507"/>
                </a:cubicBezTo>
                <a:lnTo>
                  <a:pt x="495545" y="147627"/>
                </a:lnTo>
                <a:cubicBezTo>
                  <a:pt x="534070" y="195269"/>
                  <a:pt x="557537" y="255994"/>
                  <a:pt x="557537" y="321991"/>
                </a:cubicBezTo>
                <a:cubicBezTo>
                  <a:pt x="557537" y="475462"/>
                  <a:pt x="432380" y="600230"/>
                  <a:pt x="278671" y="600230"/>
                </a:cubicBezTo>
                <a:cubicBezTo>
                  <a:pt x="124962" y="600230"/>
                  <a:pt x="0" y="475462"/>
                  <a:pt x="0" y="321991"/>
                </a:cubicBezTo>
                <a:cubicBezTo>
                  <a:pt x="0" y="168519"/>
                  <a:pt x="124962" y="43751"/>
                  <a:pt x="278671" y="43751"/>
                </a:cubicBezTo>
                <a:close/>
                <a:moveTo>
                  <a:pt x="531345" y="0"/>
                </a:moveTo>
                <a:cubicBezTo>
                  <a:pt x="541124" y="0"/>
                  <a:pt x="549142" y="8006"/>
                  <a:pt x="549142" y="17770"/>
                </a:cubicBezTo>
                <a:lnTo>
                  <a:pt x="549142" y="52138"/>
                </a:lnTo>
                <a:lnTo>
                  <a:pt x="583562" y="52138"/>
                </a:lnTo>
                <a:cubicBezTo>
                  <a:pt x="593340" y="52138"/>
                  <a:pt x="601358" y="59948"/>
                  <a:pt x="601358" y="69907"/>
                </a:cubicBezTo>
                <a:cubicBezTo>
                  <a:pt x="601358" y="79671"/>
                  <a:pt x="593340" y="87677"/>
                  <a:pt x="583562" y="87677"/>
                </a:cubicBezTo>
                <a:lnTo>
                  <a:pt x="538777" y="87677"/>
                </a:lnTo>
                <a:lnTo>
                  <a:pt x="522936" y="103299"/>
                </a:lnTo>
                <a:lnTo>
                  <a:pt x="531150" y="103299"/>
                </a:lnTo>
                <a:cubicBezTo>
                  <a:pt x="541124" y="103299"/>
                  <a:pt x="548946" y="111305"/>
                  <a:pt x="548946" y="121069"/>
                </a:cubicBezTo>
                <a:cubicBezTo>
                  <a:pt x="548946" y="130832"/>
                  <a:pt x="541124" y="138838"/>
                  <a:pt x="531150" y="138838"/>
                </a:cubicBezTo>
                <a:lnTo>
                  <a:pt x="487343" y="138838"/>
                </a:lnTo>
                <a:lnTo>
                  <a:pt x="291385" y="334696"/>
                </a:lnTo>
                <a:cubicBezTo>
                  <a:pt x="287865" y="338016"/>
                  <a:pt x="283367" y="339773"/>
                  <a:pt x="278673" y="339773"/>
                </a:cubicBezTo>
                <a:cubicBezTo>
                  <a:pt x="274175" y="339773"/>
                  <a:pt x="269677" y="338016"/>
                  <a:pt x="266157" y="334696"/>
                </a:cubicBezTo>
                <a:cubicBezTo>
                  <a:pt x="259116" y="327666"/>
                  <a:pt x="259116" y="316536"/>
                  <a:pt x="266157" y="309506"/>
                </a:cubicBezTo>
                <a:lnTo>
                  <a:pt x="461332" y="114625"/>
                </a:lnTo>
                <a:lnTo>
                  <a:pt x="461332" y="69126"/>
                </a:lnTo>
                <a:cubicBezTo>
                  <a:pt x="461332" y="59167"/>
                  <a:pt x="469155" y="51356"/>
                  <a:pt x="479129" y="51356"/>
                </a:cubicBezTo>
                <a:cubicBezTo>
                  <a:pt x="488907" y="51356"/>
                  <a:pt x="496926" y="59167"/>
                  <a:pt x="496926" y="69126"/>
                </a:cubicBezTo>
                <a:lnTo>
                  <a:pt x="496926" y="79085"/>
                </a:lnTo>
                <a:lnTo>
                  <a:pt x="513549" y="62487"/>
                </a:lnTo>
                <a:lnTo>
                  <a:pt x="513549" y="17770"/>
                </a:lnTo>
                <a:cubicBezTo>
                  <a:pt x="513549" y="8006"/>
                  <a:pt x="521567" y="0"/>
                  <a:pt x="531345" y="0"/>
                </a:cubicBezTo>
                <a:close/>
              </a:path>
            </a:pathLst>
          </a:custGeom>
          <a:solidFill>
            <a:srgbClr val="C00000">
              <a:alpha val="6196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2"/>
          <p:cNvSpPr txBox="1"/>
          <p:nvPr/>
        </p:nvSpPr>
        <p:spPr>
          <a:xfrm>
            <a:off x="1589454" y="337075"/>
            <a:ext cx="8970391"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安全业务之应急广播</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40" name="图像" descr="图像"/>
          <p:cNvPicPr>
            <a:picLocks noChangeAspect="1"/>
          </p:cNvPicPr>
          <p:nvPr/>
        </p:nvPicPr>
        <p:blipFill>
          <a:blip r:embed="rId1"/>
          <a:srcRect/>
          <a:stretch>
            <a:fillRect/>
          </a:stretch>
        </p:blipFill>
        <p:spPr bwMode="auto">
          <a:xfrm>
            <a:off x="940912" y="386092"/>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aphicFrame>
        <p:nvGraphicFramePr>
          <p:cNvPr id="41" name="Object 1"/>
          <p:cNvGraphicFramePr>
            <a:graphicFrameLocks noChangeAspect="1"/>
          </p:cNvGraphicFramePr>
          <p:nvPr/>
        </p:nvGraphicFramePr>
        <p:xfrm>
          <a:off x="7406253" y="1543050"/>
          <a:ext cx="4557147" cy="3815232"/>
        </p:xfrm>
        <a:graphic>
          <a:graphicData uri="http://schemas.openxmlformats.org/presentationml/2006/ole">
            <mc:AlternateContent xmlns:mc="http://schemas.openxmlformats.org/markup-compatibility/2006">
              <mc:Choice xmlns:v="urn:schemas-microsoft-com:vml" Requires="v">
                <p:oleObj spid="_x0000_s3073" name="Visio" r:id="rId2" imgW="10731500" imgH="8255000" progId="Visio.Drawing.11">
                  <p:embed/>
                </p:oleObj>
              </mc:Choice>
              <mc:Fallback>
                <p:oleObj name="Visio" r:id="rId2" imgW="10731500" imgH="8255000" progId="Visio.Drawing.11">
                  <p:embed/>
                  <p:pic>
                    <p:nvPicPr>
                      <p:cNvPr id="0" name="图片 3072"/>
                      <p:cNvPicPr>
                        <a:picLocks noChangeAspect="1"/>
                      </p:cNvPicPr>
                      <p:nvPr/>
                    </p:nvPicPr>
                    <p:blipFill>
                      <a:blip r:embed="rId3"/>
                      <a:stretch>
                        <a:fillRect/>
                      </a:stretch>
                    </p:blipFill>
                    <p:spPr>
                      <a:xfrm>
                        <a:off x="7406253" y="1543050"/>
                        <a:ext cx="4557147" cy="3815232"/>
                      </a:xfrm>
                      <a:prstGeom prst="rect">
                        <a:avLst/>
                      </a:prstGeom>
                      <a:noFill/>
                      <a:ln w="9525">
                        <a:noFill/>
                      </a:ln>
                    </p:spPr>
                  </p:pic>
                </p:oleObj>
              </mc:Fallback>
            </mc:AlternateContent>
          </a:graphicData>
        </a:graphic>
      </p:graphicFrame>
      <p:grpSp>
        <p:nvGrpSpPr>
          <p:cNvPr id="29" name="组合 28"/>
          <p:cNvGrpSpPr/>
          <p:nvPr/>
        </p:nvGrpSpPr>
        <p:grpSpPr>
          <a:xfrm>
            <a:off x="191344" y="1478673"/>
            <a:ext cx="6780956" cy="3855327"/>
            <a:chOff x="191344" y="1478673"/>
            <a:chExt cx="6780956" cy="3855327"/>
          </a:xfrm>
        </p:grpSpPr>
        <p:grpSp>
          <p:nvGrpSpPr>
            <p:cNvPr id="42" name="成组"/>
            <p:cNvGrpSpPr/>
            <p:nvPr/>
          </p:nvGrpSpPr>
          <p:grpSpPr>
            <a:xfrm>
              <a:off x="191344" y="4689285"/>
              <a:ext cx="6780956" cy="644715"/>
              <a:chOff x="0" y="0"/>
              <a:chExt cx="27132871" cy="1524001"/>
            </a:xfrm>
          </p:grpSpPr>
          <p:sp>
            <p:nvSpPr>
              <p:cNvPr id="43" name="融合媒体"/>
              <p:cNvSpPr/>
              <p:nvPr/>
            </p:nvSpPr>
            <p:spPr>
              <a:xfrm>
                <a:off x="0" y="0"/>
                <a:ext cx="5715000" cy="1524001"/>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有线电视网</a:t>
                </a:r>
                <a:endParaRPr sz="1800" b="1" dirty="0">
                  <a:latin typeface="黑体" panose="02010609060101010101" pitchFamily="49" charset="-122"/>
                  <a:ea typeface="黑体" panose="02010609060101010101" pitchFamily="49" charset="-122"/>
                </a:endParaRPr>
              </a:p>
            </p:txBody>
          </p:sp>
          <p:sp>
            <p:nvSpPr>
              <p:cNvPr id="44" name="有线无线融合"/>
              <p:cNvSpPr/>
              <p:nvPr/>
            </p:nvSpPr>
            <p:spPr>
              <a:xfrm>
                <a:off x="6317640" y="0"/>
                <a:ext cx="5715001" cy="1524000"/>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光纤数据网</a:t>
                </a:r>
                <a:endParaRPr sz="1800" b="1" dirty="0" err="1" smtClean="0">
                  <a:latin typeface="黑体" panose="02010609060101010101" pitchFamily="49" charset="-122"/>
                  <a:ea typeface="黑体" panose="02010609060101010101" pitchFamily="49" charset="-122"/>
                </a:endParaRPr>
              </a:p>
            </p:txBody>
          </p:sp>
          <p:sp>
            <p:nvSpPr>
              <p:cNvPr id="45" name="科技文化融合"/>
              <p:cNvSpPr/>
              <p:nvPr/>
            </p:nvSpPr>
            <p:spPr>
              <a:xfrm>
                <a:off x="20246244" y="0"/>
                <a:ext cx="6886627" cy="1524001"/>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卫星通信专网</a:t>
                </a:r>
                <a:endParaRPr sz="1800" b="1" dirty="0" err="1" smtClean="0">
                  <a:latin typeface="黑体" panose="02010609060101010101" pitchFamily="49" charset="-122"/>
                  <a:ea typeface="黑体" panose="02010609060101010101" pitchFamily="49" charset="-122"/>
                </a:endParaRPr>
              </a:p>
            </p:txBody>
          </p:sp>
          <p:sp>
            <p:nvSpPr>
              <p:cNvPr id="46" name="云网融合"/>
              <p:cNvSpPr/>
              <p:nvPr/>
            </p:nvSpPr>
            <p:spPr>
              <a:xfrm>
                <a:off x="12611019" y="0"/>
                <a:ext cx="7010126" cy="1524001"/>
              </a:xfrm>
              <a:prstGeom prst="roundRect">
                <a:avLst>
                  <a:gd name="adj" fmla="val 16667"/>
                </a:avLst>
              </a:prstGeom>
              <a:gradFill flip="none" rotWithShape="1">
                <a:gsLst>
                  <a:gs pos="0">
                    <a:srgbClr val="5E9EFF"/>
                  </a:gs>
                  <a:gs pos="39999">
                    <a:srgbClr val="85C2FF"/>
                  </a:gs>
                  <a:gs pos="70000">
                    <a:srgbClr val="C4D6EB"/>
                  </a:gs>
                  <a:gs pos="100000">
                    <a:srgbClr val="FFEBFA"/>
                  </a:gs>
                </a:gsLst>
                <a:lin ang="17160000" scaled="0"/>
              </a:gra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en-US" altLang="zh-CN" sz="1800" b="1" dirty="0" smtClean="0">
                    <a:latin typeface="黑体" panose="02010609060101010101" pitchFamily="49" charset="-122"/>
                    <a:ea typeface="黑体" panose="02010609060101010101" pitchFamily="49" charset="-122"/>
                  </a:rPr>
                  <a:t>5G</a:t>
                </a:r>
                <a:r>
                  <a:rPr lang="zh-CN" altLang="en-US" sz="1800" b="1" dirty="0" smtClean="0">
                    <a:latin typeface="黑体" panose="02010609060101010101" pitchFamily="49" charset="-122"/>
                    <a:ea typeface="黑体" panose="02010609060101010101" pitchFamily="49" charset="-122"/>
                  </a:rPr>
                  <a:t>移动通信网</a:t>
                </a:r>
                <a:endParaRPr sz="1800" b="1" dirty="0" err="1" smtClean="0">
                  <a:latin typeface="黑体" panose="02010609060101010101" pitchFamily="49" charset="-122"/>
                  <a:ea typeface="黑体" panose="02010609060101010101" pitchFamily="49" charset="-122"/>
                </a:endParaRPr>
              </a:p>
            </p:txBody>
          </p:sp>
        </p:grpSp>
        <p:grpSp>
          <p:nvGrpSpPr>
            <p:cNvPr id="47" name="成组"/>
            <p:cNvGrpSpPr/>
            <p:nvPr/>
          </p:nvGrpSpPr>
          <p:grpSpPr>
            <a:xfrm>
              <a:off x="2475627" y="3119177"/>
              <a:ext cx="3548377" cy="644715"/>
              <a:chOff x="0" y="0"/>
              <a:chExt cx="18384765" cy="1524001"/>
            </a:xfrm>
          </p:grpSpPr>
          <p:sp>
            <p:nvSpPr>
              <p:cNvPr id="48" name="融合媒体"/>
              <p:cNvSpPr/>
              <p:nvPr/>
            </p:nvSpPr>
            <p:spPr>
              <a:xfrm>
                <a:off x="0" y="0"/>
                <a:ext cx="5715000" cy="1524001"/>
              </a:xfrm>
              <a:prstGeom prst="roundRect">
                <a:avLst>
                  <a:gd name="adj" fmla="val 16667"/>
                </a:avLst>
              </a:prstGeom>
              <a:solidFill>
                <a:srgbClr val="92D05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快速高效</a:t>
                </a:r>
                <a:endParaRPr lang="zh-CN" altLang="en-US" sz="1800" b="1" dirty="0">
                  <a:latin typeface="黑体" panose="02010609060101010101" pitchFamily="49" charset="-122"/>
                  <a:ea typeface="黑体" panose="02010609060101010101" pitchFamily="49" charset="-122"/>
                </a:endParaRPr>
              </a:p>
            </p:txBody>
          </p:sp>
          <p:sp>
            <p:nvSpPr>
              <p:cNvPr id="49" name="有线无线融合"/>
              <p:cNvSpPr/>
              <p:nvPr/>
            </p:nvSpPr>
            <p:spPr>
              <a:xfrm>
                <a:off x="6317640" y="0"/>
                <a:ext cx="5715001" cy="1524000"/>
              </a:xfrm>
              <a:prstGeom prst="roundRect">
                <a:avLst>
                  <a:gd name="adj" fmla="val 16667"/>
                </a:avLst>
              </a:prstGeom>
              <a:solidFill>
                <a:srgbClr val="92D05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安全可靠</a:t>
                </a:r>
                <a:endParaRPr lang="zh-CN" altLang="en-US" sz="1800" b="1" dirty="0" smtClean="0">
                  <a:latin typeface="黑体" panose="02010609060101010101" pitchFamily="49" charset="-122"/>
                  <a:ea typeface="黑体" panose="02010609060101010101" pitchFamily="49" charset="-122"/>
                </a:endParaRPr>
              </a:p>
            </p:txBody>
          </p:sp>
          <p:sp>
            <p:nvSpPr>
              <p:cNvPr id="50" name="科技文化融合"/>
              <p:cNvSpPr/>
              <p:nvPr/>
            </p:nvSpPr>
            <p:spPr>
              <a:xfrm>
                <a:off x="12669764" y="0"/>
                <a:ext cx="5715001" cy="1524000"/>
              </a:xfrm>
              <a:prstGeom prst="roundRect">
                <a:avLst>
                  <a:gd name="adj" fmla="val 16667"/>
                </a:avLst>
              </a:prstGeom>
              <a:solidFill>
                <a:srgbClr val="92D05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平战结合</a:t>
                </a:r>
                <a:endParaRPr lang="zh-CN" altLang="en-US" sz="1800" b="1" dirty="0" smtClean="0">
                  <a:latin typeface="黑体" panose="02010609060101010101" pitchFamily="49" charset="-122"/>
                  <a:ea typeface="黑体" panose="02010609060101010101" pitchFamily="49" charset="-122"/>
                </a:endParaRPr>
              </a:p>
            </p:txBody>
          </p:sp>
        </p:grpSp>
        <p:grpSp>
          <p:nvGrpSpPr>
            <p:cNvPr id="15" name="成组"/>
            <p:cNvGrpSpPr/>
            <p:nvPr/>
          </p:nvGrpSpPr>
          <p:grpSpPr>
            <a:xfrm>
              <a:off x="2347407" y="1478673"/>
              <a:ext cx="2329032" cy="1470061"/>
              <a:chOff x="2351408" y="-3070994"/>
              <a:chExt cx="12067125" cy="3474985"/>
            </a:xfrm>
          </p:grpSpPr>
          <p:sp>
            <p:nvSpPr>
              <p:cNvPr id="16" name="融合媒体"/>
              <p:cNvSpPr/>
              <p:nvPr/>
            </p:nvSpPr>
            <p:spPr>
              <a:xfrm>
                <a:off x="5473391" y="-3070994"/>
                <a:ext cx="5714997" cy="1524001"/>
              </a:xfrm>
              <a:prstGeom prst="roundRect">
                <a:avLst>
                  <a:gd name="adj" fmla="val 16667"/>
                </a:avLst>
              </a:prstGeom>
              <a:solidFill>
                <a:srgbClr val="FF0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政府主导</a:t>
                </a:r>
                <a:endParaRPr lang="zh-CN" altLang="en-US" sz="1800" b="1" dirty="0" smtClean="0">
                  <a:latin typeface="黑体" panose="02010609060101010101" pitchFamily="49" charset="-122"/>
                  <a:ea typeface="黑体" panose="02010609060101010101" pitchFamily="49" charset="-122"/>
                </a:endParaRPr>
              </a:p>
            </p:txBody>
          </p:sp>
          <p:sp>
            <p:nvSpPr>
              <p:cNvPr id="17" name="有线无线融合"/>
              <p:cNvSpPr/>
              <p:nvPr/>
            </p:nvSpPr>
            <p:spPr>
              <a:xfrm>
                <a:off x="2351408" y="-1120010"/>
                <a:ext cx="5715002" cy="1524001"/>
              </a:xfrm>
              <a:prstGeom prst="roundRect">
                <a:avLst>
                  <a:gd name="adj" fmla="val 16667"/>
                </a:avLst>
              </a:prstGeom>
              <a:solidFill>
                <a:srgbClr val="FF0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统一规划</a:t>
                </a:r>
                <a:endParaRPr lang="zh-CN" altLang="en-US" sz="1800" b="1" dirty="0" smtClean="0">
                  <a:latin typeface="黑体" panose="02010609060101010101" pitchFamily="49" charset="-122"/>
                  <a:ea typeface="黑体" panose="02010609060101010101" pitchFamily="49" charset="-122"/>
                </a:endParaRPr>
              </a:p>
            </p:txBody>
          </p:sp>
          <p:sp>
            <p:nvSpPr>
              <p:cNvPr id="18" name="科技文化融合"/>
              <p:cNvSpPr/>
              <p:nvPr/>
            </p:nvSpPr>
            <p:spPr>
              <a:xfrm>
                <a:off x="8703531" y="-1120010"/>
                <a:ext cx="5715002" cy="1524001"/>
              </a:xfrm>
              <a:prstGeom prst="roundRect">
                <a:avLst>
                  <a:gd name="adj" fmla="val 16667"/>
                </a:avLst>
              </a:prstGeom>
              <a:solidFill>
                <a:srgbClr val="FF0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广电实施</a:t>
                </a:r>
                <a:endParaRPr lang="zh-CN" altLang="en-US" sz="1800" b="1" dirty="0" smtClean="0">
                  <a:latin typeface="黑体" panose="02010609060101010101" pitchFamily="49" charset="-122"/>
                  <a:ea typeface="黑体" panose="02010609060101010101" pitchFamily="49" charset="-122"/>
                </a:endParaRPr>
              </a:p>
            </p:txBody>
          </p:sp>
        </p:grpSp>
        <p:grpSp>
          <p:nvGrpSpPr>
            <p:cNvPr id="20" name="成组"/>
            <p:cNvGrpSpPr/>
            <p:nvPr/>
          </p:nvGrpSpPr>
          <p:grpSpPr>
            <a:xfrm>
              <a:off x="1859467" y="3908860"/>
              <a:ext cx="4774378" cy="644715"/>
              <a:chOff x="0" y="0"/>
              <a:chExt cx="24736891" cy="1524001"/>
            </a:xfrm>
          </p:grpSpPr>
          <p:sp>
            <p:nvSpPr>
              <p:cNvPr id="21" name="融合媒体"/>
              <p:cNvSpPr/>
              <p:nvPr/>
            </p:nvSpPr>
            <p:spPr>
              <a:xfrm>
                <a:off x="0" y="0"/>
                <a:ext cx="5715000" cy="1524001"/>
              </a:xfrm>
              <a:prstGeom prst="roundRect">
                <a:avLst>
                  <a:gd name="adj" fmla="val 16667"/>
                </a:avLst>
              </a:prstGeom>
              <a:solidFill>
                <a:srgbClr val="FFC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调度</a:t>
                </a:r>
                <a:endParaRPr lang="zh-CN" altLang="en-US" sz="1800" b="1" dirty="0">
                  <a:latin typeface="黑体" panose="02010609060101010101" pitchFamily="49" charset="-122"/>
                  <a:ea typeface="黑体" panose="02010609060101010101" pitchFamily="49" charset="-122"/>
                </a:endParaRPr>
              </a:p>
            </p:txBody>
          </p:sp>
          <p:sp>
            <p:nvSpPr>
              <p:cNvPr id="22" name="有线无线融合"/>
              <p:cNvSpPr/>
              <p:nvPr/>
            </p:nvSpPr>
            <p:spPr>
              <a:xfrm>
                <a:off x="6317640" y="0"/>
                <a:ext cx="5715001" cy="1524000"/>
              </a:xfrm>
              <a:prstGeom prst="roundRect">
                <a:avLst>
                  <a:gd name="adj" fmla="val 16667"/>
                </a:avLst>
              </a:prstGeom>
              <a:solidFill>
                <a:srgbClr val="FFC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smtClean="0">
                    <a:latin typeface="黑体" panose="02010609060101010101" pitchFamily="49" charset="-122"/>
                    <a:ea typeface="黑体" panose="02010609060101010101" pitchFamily="49" charset="-122"/>
                  </a:rPr>
                  <a:t>预警</a:t>
                </a:r>
                <a:endParaRPr lang="zh-CN" altLang="en-US" sz="1800" b="1" dirty="0" err="1" smtClean="0">
                  <a:latin typeface="黑体" panose="02010609060101010101" pitchFamily="49" charset="-122"/>
                  <a:ea typeface="黑体" panose="02010609060101010101" pitchFamily="49" charset="-122"/>
                </a:endParaRPr>
              </a:p>
            </p:txBody>
          </p:sp>
          <p:sp>
            <p:nvSpPr>
              <p:cNvPr id="23" name="科技文化融合"/>
              <p:cNvSpPr/>
              <p:nvPr/>
            </p:nvSpPr>
            <p:spPr>
              <a:xfrm>
                <a:off x="12669764" y="0"/>
                <a:ext cx="5715001" cy="1524000"/>
              </a:xfrm>
              <a:prstGeom prst="roundRect">
                <a:avLst>
                  <a:gd name="adj" fmla="val 16667"/>
                </a:avLst>
              </a:prstGeom>
              <a:solidFill>
                <a:srgbClr val="FFC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smtClean="0">
                    <a:latin typeface="黑体" panose="02010609060101010101" pitchFamily="49" charset="-122"/>
                    <a:ea typeface="黑体" panose="02010609060101010101" pitchFamily="49" charset="-122"/>
                  </a:rPr>
                  <a:t>信息发布</a:t>
                </a:r>
                <a:endParaRPr lang="zh-CN" altLang="en-US" sz="1800" b="1" dirty="0" err="1" smtClean="0">
                  <a:latin typeface="黑体" panose="02010609060101010101" pitchFamily="49" charset="-122"/>
                  <a:ea typeface="黑体" panose="02010609060101010101" pitchFamily="49" charset="-122"/>
                </a:endParaRPr>
              </a:p>
            </p:txBody>
          </p:sp>
          <p:sp>
            <p:nvSpPr>
              <p:cNvPr id="24" name="云网融合"/>
              <p:cNvSpPr/>
              <p:nvPr/>
            </p:nvSpPr>
            <p:spPr>
              <a:xfrm>
                <a:off x="19021890" y="0"/>
                <a:ext cx="5715001" cy="1524000"/>
              </a:xfrm>
              <a:prstGeom prst="roundRect">
                <a:avLst>
                  <a:gd name="adj" fmla="val 16667"/>
                </a:avLst>
              </a:prstGeom>
              <a:solidFill>
                <a:srgbClr val="FFC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宣传</a:t>
                </a:r>
                <a:endParaRPr sz="1800" b="1" dirty="0" err="1" smtClean="0">
                  <a:latin typeface="黑体" panose="02010609060101010101" pitchFamily="49" charset="-122"/>
                  <a:ea typeface="黑体" panose="02010609060101010101" pitchFamily="49" charset="-122"/>
                </a:endParaRPr>
              </a:p>
            </p:txBody>
          </p:sp>
        </p:grpSp>
        <p:sp>
          <p:nvSpPr>
            <p:cNvPr id="26" name="科技文化融合"/>
            <p:cNvSpPr/>
            <p:nvPr/>
          </p:nvSpPr>
          <p:spPr>
            <a:xfrm>
              <a:off x="1238042" y="3114053"/>
              <a:ext cx="1103032" cy="644715"/>
            </a:xfrm>
            <a:prstGeom prst="roundRect">
              <a:avLst>
                <a:gd name="adj" fmla="val 16667"/>
              </a:avLst>
            </a:prstGeom>
            <a:solidFill>
              <a:srgbClr val="92D05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统一联动</a:t>
              </a:r>
              <a:endParaRPr lang="zh-CN" altLang="en-US" sz="1800" b="1" dirty="0" smtClean="0">
                <a:latin typeface="黑体" panose="02010609060101010101" pitchFamily="49" charset="-122"/>
                <a:ea typeface="黑体" panose="02010609060101010101" pitchFamily="49" charset="-122"/>
              </a:endParaRPr>
            </a:p>
          </p:txBody>
        </p:sp>
        <p:sp>
          <p:nvSpPr>
            <p:cNvPr id="27" name="云网融合"/>
            <p:cNvSpPr/>
            <p:nvPr/>
          </p:nvSpPr>
          <p:spPr>
            <a:xfrm>
              <a:off x="651410" y="3923755"/>
              <a:ext cx="1103032" cy="644715"/>
            </a:xfrm>
            <a:prstGeom prst="roundRect">
              <a:avLst>
                <a:gd name="adj" fmla="val 16667"/>
              </a:avLst>
            </a:prstGeom>
            <a:solidFill>
              <a:srgbClr val="FFC000">
                <a:alpha val="85000"/>
              </a:srgbClr>
            </a:solidFill>
            <a:ln w="25400" cap="flat">
              <a:solidFill>
                <a:srgbClr val="FFFFFF">
                  <a:alpha val="24759"/>
                </a:srgbClr>
              </a:solidFill>
              <a:prstDash val="solid"/>
              <a:round/>
            </a:ln>
            <a:effectLst/>
          </p:spPr>
          <p:txBody>
            <a:bodyPr wrap="square" lIns="50800" tIns="50800" rIns="50800" bIns="50800" numCol="1" anchor="ctr">
              <a:noAutofit/>
            </a:bodyPr>
            <a:lstStyle>
              <a:lvl1pPr defTabSz="1219200">
                <a:defRPr sz="4800" b="0">
                  <a:latin typeface="Calibri" panose="020F0502020204030204"/>
                  <a:ea typeface="Calibri" panose="020F0502020204030204"/>
                  <a:cs typeface="Calibri" panose="020F0502020204030204"/>
                  <a:sym typeface="Calibri" panose="020F0502020204030204"/>
                </a:defRPr>
              </a:lvl1pPr>
            </a:lstStyle>
            <a:p>
              <a:pPr algn="ctr"/>
              <a:r>
                <a:rPr lang="zh-CN" altLang="en-US" sz="1800" b="1" dirty="0" smtClean="0">
                  <a:latin typeface="黑体" panose="02010609060101010101" pitchFamily="49" charset="-122"/>
                  <a:ea typeface="黑体" panose="02010609060101010101" pitchFamily="49" charset="-122"/>
                </a:rPr>
                <a:t>指挥</a:t>
              </a:r>
              <a:endParaRPr sz="1800" b="1" dirty="0" err="1" smtClean="0">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6589987" y="1355838"/>
            <a:ext cx="4840014" cy="4256687"/>
            <a:chOff x="177421" y="1154460"/>
            <a:chExt cx="4449170" cy="5007740"/>
          </a:xfrm>
        </p:grpSpPr>
        <p:pic>
          <p:nvPicPr>
            <p:cNvPr id="8" name="Picture 1" descr="E:\工作\综合部\规划\公司规划\网络\规划资料\主城区LORA覆盖示意图\主城区LORA覆盖示意图.jpg"/>
            <p:cNvPicPr>
              <a:picLocks noChangeAspect="1" noChangeArrowheads="1"/>
            </p:cNvPicPr>
            <p:nvPr/>
          </p:nvPicPr>
          <p:blipFill>
            <a:blip r:embed="rId1"/>
            <a:srcRect/>
            <a:stretch>
              <a:fillRect/>
            </a:stretch>
          </p:blipFill>
          <p:spPr bwMode="auto">
            <a:xfrm>
              <a:off x="177421" y="1154460"/>
              <a:ext cx="4449170" cy="5007740"/>
            </a:xfrm>
            <a:prstGeom prst="rect">
              <a:avLst/>
            </a:prstGeom>
            <a:noFill/>
          </p:spPr>
        </p:pic>
        <p:sp>
          <p:nvSpPr>
            <p:cNvPr id="9" name="TextBox 8"/>
            <p:cNvSpPr txBox="1"/>
            <p:nvPr/>
          </p:nvSpPr>
          <p:spPr>
            <a:xfrm>
              <a:off x="1817970" y="2115821"/>
              <a:ext cx="1071719" cy="324970"/>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拱墅区</a:t>
              </a:r>
              <a:endParaRPr lang="zh-CN" altLang="en-US" b="1" dirty="0">
                <a:latin typeface="微软雅黑" panose="020B0503020204020204" charset="-122"/>
                <a:ea typeface="微软雅黑" panose="020B0503020204020204" charset="-122"/>
              </a:endParaRPr>
            </a:p>
          </p:txBody>
        </p:sp>
        <p:sp>
          <p:nvSpPr>
            <p:cNvPr id="10" name="TextBox 9"/>
            <p:cNvSpPr txBox="1"/>
            <p:nvPr/>
          </p:nvSpPr>
          <p:spPr>
            <a:xfrm>
              <a:off x="3255795" y="2476785"/>
              <a:ext cx="1071719" cy="324971"/>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江干区</a:t>
              </a:r>
              <a:endParaRPr lang="zh-CN" altLang="en-US" b="1" dirty="0">
                <a:latin typeface="微软雅黑" panose="020B0503020204020204" charset="-122"/>
                <a:ea typeface="微软雅黑" panose="020B0503020204020204" charset="-122"/>
              </a:endParaRPr>
            </a:p>
          </p:txBody>
        </p:sp>
        <p:sp>
          <p:nvSpPr>
            <p:cNvPr id="11" name="TextBox 10"/>
            <p:cNvSpPr txBox="1"/>
            <p:nvPr/>
          </p:nvSpPr>
          <p:spPr>
            <a:xfrm>
              <a:off x="2600442" y="4536024"/>
              <a:ext cx="1071719" cy="324970"/>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滨江区</a:t>
              </a:r>
              <a:endParaRPr lang="zh-CN" altLang="en-US" b="1" dirty="0">
                <a:latin typeface="微软雅黑" panose="020B0503020204020204" charset="-122"/>
                <a:ea typeface="微软雅黑" panose="020B0503020204020204" charset="-122"/>
              </a:endParaRPr>
            </a:p>
          </p:txBody>
        </p:sp>
        <p:sp>
          <p:nvSpPr>
            <p:cNvPr id="12" name="TextBox 11"/>
            <p:cNvSpPr txBox="1"/>
            <p:nvPr/>
          </p:nvSpPr>
          <p:spPr>
            <a:xfrm>
              <a:off x="937690" y="4019684"/>
              <a:ext cx="1071719" cy="324970"/>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西湖区</a:t>
              </a:r>
              <a:endParaRPr lang="zh-CN" altLang="en-US" b="1" dirty="0">
                <a:latin typeface="微软雅黑" panose="020B0503020204020204" charset="-122"/>
                <a:ea typeface="微软雅黑" panose="020B0503020204020204" charset="-122"/>
              </a:endParaRPr>
            </a:p>
          </p:txBody>
        </p:sp>
        <p:sp>
          <p:nvSpPr>
            <p:cNvPr id="13" name="TextBox 12"/>
            <p:cNvSpPr txBox="1"/>
            <p:nvPr/>
          </p:nvSpPr>
          <p:spPr>
            <a:xfrm>
              <a:off x="2573149" y="2830055"/>
              <a:ext cx="1071719" cy="324970"/>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下城区</a:t>
              </a:r>
              <a:endParaRPr lang="zh-CN" altLang="en-US" b="1" dirty="0">
                <a:latin typeface="微软雅黑" panose="020B0503020204020204" charset="-122"/>
                <a:ea typeface="微软雅黑" panose="020B0503020204020204" charset="-122"/>
              </a:endParaRPr>
            </a:p>
          </p:txBody>
        </p:sp>
        <p:sp>
          <p:nvSpPr>
            <p:cNvPr id="14" name="TextBox 13"/>
            <p:cNvSpPr txBox="1"/>
            <p:nvPr/>
          </p:nvSpPr>
          <p:spPr>
            <a:xfrm>
              <a:off x="2575424" y="3542013"/>
              <a:ext cx="1071719" cy="324970"/>
            </a:xfrm>
            <a:prstGeom prst="rect">
              <a:avLst/>
            </a:prstGeom>
            <a:noFill/>
          </p:spPr>
          <p:txBody>
            <a:bodyPr wrap="square" rtlCol="0">
              <a:spAutoFit/>
            </a:bodyPr>
            <a:lstStyle/>
            <a:p>
              <a:r>
                <a:rPr lang="zh-CN" altLang="en-US" b="1" dirty="0" smtClean="0">
                  <a:latin typeface="微软雅黑" panose="020B0503020204020204" charset="-122"/>
                  <a:ea typeface="微软雅黑" panose="020B0503020204020204" charset="-122"/>
                </a:rPr>
                <a:t>上城区</a:t>
              </a:r>
              <a:endParaRPr lang="zh-CN" altLang="en-US" b="1" dirty="0">
                <a:latin typeface="微软雅黑" panose="020B0503020204020204" charset="-122"/>
                <a:ea typeface="微软雅黑" panose="020B0503020204020204" charset="-122"/>
              </a:endParaRPr>
            </a:p>
          </p:txBody>
        </p:sp>
      </p:grpSp>
      <p:sp>
        <p:nvSpPr>
          <p:cNvPr id="20" name="圆角矩形标注 19"/>
          <p:cNvSpPr/>
          <p:nvPr/>
        </p:nvSpPr>
        <p:spPr>
          <a:xfrm>
            <a:off x="807494" y="3632580"/>
            <a:ext cx="4815384" cy="2085832"/>
          </a:xfrm>
          <a:prstGeom prst="wedgeRoundRectCallout">
            <a:avLst>
              <a:gd name="adj1" fmla="val 141973"/>
              <a:gd name="adj2" fmla="val -29563"/>
              <a:gd name="adj3" fmla="val 16667"/>
            </a:avLst>
          </a:prstGeom>
          <a:solidFill>
            <a:srgbClr val="CCCC00">
              <a:alpha val="4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标注 18"/>
          <p:cNvSpPr/>
          <p:nvPr/>
        </p:nvSpPr>
        <p:spPr>
          <a:xfrm>
            <a:off x="764276" y="1282890"/>
            <a:ext cx="4763068" cy="1978925"/>
          </a:xfrm>
          <a:prstGeom prst="wedgeRoundRectCallout">
            <a:avLst>
              <a:gd name="adj1" fmla="val 124634"/>
              <a:gd name="adj2" fmla="val 33783"/>
              <a:gd name="adj3" fmla="val 16667"/>
            </a:avLst>
          </a:prstGeom>
          <a:solidFill>
            <a:srgbClr val="0080FF">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Picture 2"/>
          <p:cNvPicPr>
            <a:picLocks noChangeAspect="1" noChangeArrowheads="1"/>
          </p:cNvPicPr>
          <p:nvPr/>
        </p:nvPicPr>
        <p:blipFill>
          <a:blip r:embed="rId2"/>
          <a:srcRect/>
          <a:stretch>
            <a:fillRect/>
          </a:stretch>
        </p:blipFill>
        <p:spPr bwMode="auto">
          <a:xfrm>
            <a:off x="939363" y="1393444"/>
            <a:ext cx="4478798" cy="1792200"/>
          </a:xfrm>
          <a:prstGeom prst="rect">
            <a:avLst/>
          </a:prstGeom>
          <a:noFill/>
          <a:ln w="9525">
            <a:noFill/>
            <a:miter lim="800000"/>
            <a:headEnd/>
            <a:tailEnd/>
          </a:ln>
        </p:spPr>
      </p:pic>
      <p:sp>
        <p:nvSpPr>
          <p:cNvPr id="17" name="文本框 1"/>
          <p:cNvSpPr txBox="1"/>
          <p:nvPr/>
        </p:nvSpPr>
        <p:spPr>
          <a:xfrm>
            <a:off x="1589454" y="337075"/>
            <a:ext cx="9445691"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安全业务之物联网</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8" name="图像" descr="图像"/>
          <p:cNvPicPr>
            <a:picLocks noChangeAspect="1"/>
          </p:cNvPicPr>
          <p:nvPr/>
        </p:nvPicPr>
        <p:blipFill>
          <a:blip r:embed="rId3"/>
          <a:srcRect/>
          <a:stretch>
            <a:fillRect/>
          </a:stretch>
        </p:blipFill>
        <p:spPr bwMode="auto">
          <a:xfrm>
            <a:off x="940912" y="386092"/>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pic>
        <p:nvPicPr>
          <p:cNvPr id="16" name="Picture 3"/>
          <p:cNvPicPr>
            <a:picLocks noChangeAspect="1" noChangeArrowheads="1"/>
          </p:cNvPicPr>
          <p:nvPr/>
        </p:nvPicPr>
        <p:blipFill>
          <a:blip r:embed="rId4"/>
          <a:srcRect/>
          <a:stretch>
            <a:fillRect/>
          </a:stretch>
        </p:blipFill>
        <p:spPr bwMode="auto">
          <a:xfrm>
            <a:off x="930165" y="3726551"/>
            <a:ext cx="4528939" cy="1881786"/>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nodeType="withEffect">
                                  <p:stCondLst>
                                    <p:cond delay="1900"/>
                                  </p:stCondLst>
                                  <p:childTnLst>
                                    <p:set>
                                      <p:cBhvr>
                                        <p:cTn id="6" dur="1" fill="hold">
                                          <p:stCondLst>
                                            <p:cond delay="0"/>
                                          </p:stCondLst>
                                        </p:cTn>
                                        <p:tgtEl>
                                          <p:spTgt spid="7"/>
                                        </p:tgtEl>
                                        <p:attrNameLst>
                                          <p:attrName>style.visibility</p:attrName>
                                        </p:attrNameLst>
                                      </p:cBhvr>
                                      <p:to>
                                        <p:strVal val="visible"/>
                                      </p:to>
                                    </p:set>
                                    <p:animEffect transition="in" filter="box(ou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589454" y="337075"/>
            <a:ext cx="9445691"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华数</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安全业务之政务网</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7" name="图像" descr="图像"/>
          <p:cNvPicPr>
            <a:picLocks noChangeAspect="1"/>
          </p:cNvPicPr>
          <p:nvPr/>
        </p:nvPicPr>
        <p:blipFill>
          <a:blip r:embed="rId1"/>
          <a:srcRect/>
          <a:stretch>
            <a:fillRect/>
          </a:stretch>
        </p:blipFill>
        <p:spPr bwMode="auto">
          <a:xfrm>
            <a:off x="940912" y="386092"/>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pic>
        <p:nvPicPr>
          <p:cNvPr id="8" name="图片 7"/>
          <p:cNvPicPr>
            <a:picLocks noChangeAspect="1"/>
          </p:cNvPicPr>
          <p:nvPr/>
        </p:nvPicPr>
        <p:blipFill>
          <a:blip r:embed="rId2"/>
          <a:stretch>
            <a:fillRect/>
          </a:stretch>
        </p:blipFill>
        <p:spPr>
          <a:xfrm>
            <a:off x="599088" y="1478229"/>
            <a:ext cx="4303988" cy="1964156"/>
          </a:xfrm>
          <a:prstGeom prst="rect">
            <a:avLst/>
          </a:prstGeom>
        </p:spPr>
      </p:pic>
      <p:pic>
        <p:nvPicPr>
          <p:cNvPr id="9" name="图片 8"/>
          <p:cNvPicPr>
            <a:picLocks noChangeAspect="1"/>
          </p:cNvPicPr>
          <p:nvPr/>
        </p:nvPicPr>
        <p:blipFill>
          <a:blip r:embed="rId3"/>
          <a:stretch>
            <a:fillRect/>
          </a:stretch>
        </p:blipFill>
        <p:spPr>
          <a:xfrm>
            <a:off x="7220607" y="1403131"/>
            <a:ext cx="4423157" cy="2018218"/>
          </a:xfrm>
          <a:prstGeom prst="rect">
            <a:avLst/>
          </a:prstGeom>
        </p:spPr>
      </p:pic>
      <p:sp>
        <p:nvSpPr>
          <p:cNvPr id="236" name="左弧形箭头 235"/>
          <p:cNvSpPr/>
          <p:nvPr/>
        </p:nvSpPr>
        <p:spPr>
          <a:xfrm rot="19883430" flipV="1">
            <a:off x="2205332" y="3423044"/>
            <a:ext cx="971888" cy="2405925"/>
          </a:xfrm>
          <a:prstGeom prst="curvedRightArrow">
            <a:avLst>
              <a:gd name="adj1" fmla="val 25000"/>
              <a:gd name="adj2" fmla="val 73249"/>
              <a:gd name="adj3" fmla="val 25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7" name="左弧形箭头 236"/>
          <p:cNvSpPr/>
          <p:nvPr/>
        </p:nvSpPr>
        <p:spPr>
          <a:xfrm rot="1703785" flipH="1" flipV="1">
            <a:off x="8938869" y="3393417"/>
            <a:ext cx="899719" cy="2421381"/>
          </a:xfrm>
          <a:prstGeom prst="curvedRightArrow">
            <a:avLst>
              <a:gd name="adj1" fmla="val 25000"/>
              <a:gd name="adj2" fmla="val 78750"/>
              <a:gd name="adj3" fmla="val 25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238" name="Picture 2" descr="E:\1、紫荆公司\5、2019年度\10、户外电子屏\扩容方案\平台框架图-1225V5(2010) - 最终2.jpg"/>
          <p:cNvPicPr>
            <a:picLocks noChangeAspect="1" noChangeArrowheads="1"/>
          </p:cNvPicPr>
          <p:nvPr/>
        </p:nvPicPr>
        <p:blipFill>
          <a:blip r:embed="rId4"/>
          <a:srcRect/>
          <a:stretch>
            <a:fillRect/>
          </a:stretch>
        </p:blipFill>
        <p:spPr bwMode="auto">
          <a:xfrm>
            <a:off x="4335517" y="3720662"/>
            <a:ext cx="3563007" cy="21756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rcRect/>
          <a:stretch>
            <a:fillRect/>
          </a:stretch>
        </p:blipFill>
        <p:spPr>
          <a:xfrm>
            <a:off x="0" y="866398"/>
            <a:ext cx="12192000" cy="3027761"/>
          </a:xfrm>
          <a:custGeom>
            <a:avLst/>
            <a:gdLst>
              <a:gd name="connsiteX0" fmla="*/ 0 w 12044855"/>
              <a:gd name="connsiteY0" fmla="*/ 0 h 3379065"/>
              <a:gd name="connsiteX1" fmla="*/ 12044855 w 12044855"/>
              <a:gd name="connsiteY1" fmla="*/ 0 h 3379065"/>
              <a:gd name="connsiteX2" fmla="*/ 12044855 w 12044855"/>
              <a:gd name="connsiteY2" fmla="*/ 3379065 h 3379065"/>
              <a:gd name="connsiteX3" fmla="*/ 0 w 12044855"/>
              <a:gd name="connsiteY3" fmla="*/ 3379065 h 3379065"/>
            </a:gdLst>
            <a:ahLst/>
            <a:cxnLst>
              <a:cxn ang="0">
                <a:pos x="connsiteX0" y="connsiteY0"/>
              </a:cxn>
              <a:cxn ang="0">
                <a:pos x="connsiteX1" y="connsiteY1"/>
              </a:cxn>
              <a:cxn ang="0">
                <a:pos x="connsiteX2" y="connsiteY2"/>
              </a:cxn>
              <a:cxn ang="0">
                <a:pos x="connsiteX3" y="connsiteY3"/>
              </a:cxn>
            </a:cxnLst>
            <a:rect l="l" t="t" r="r" b="b"/>
            <a:pathLst>
              <a:path w="12044855" h="3379065">
                <a:moveTo>
                  <a:pt x="0" y="0"/>
                </a:moveTo>
                <a:lnTo>
                  <a:pt x="12044855" y="0"/>
                </a:lnTo>
                <a:lnTo>
                  <a:pt x="12044855" y="3379065"/>
                </a:lnTo>
                <a:lnTo>
                  <a:pt x="0" y="3379065"/>
                </a:lnTo>
                <a:close/>
              </a:path>
            </a:pathLst>
          </a:custGeom>
        </p:spPr>
      </p:pic>
      <p:sp>
        <p:nvSpPr>
          <p:cNvPr id="10" name="矩形 9"/>
          <p:cNvSpPr/>
          <p:nvPr/>
        </p:nvSpPr>
        <p:spPr>
          <a:xfrm>
            <a:off x="0" y="866958"/>
            <a:ext cx="12192000" cy="3018655"/>
          </a:xfrm>
          <a:prstGeom prst="rect">
            <a:avLst/>
          </a:prstGeom>
          <a:solidFill>
            <a:schemeClr val="tx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767408" y="3967622"/>
            <a:ext cx="3240360" cy="2036938"/>
          </a:xfrm>
          <a:prstGeom prst="rect">
            <a:avLst/>
          </a:prstGeom>
          <a:ln>
            <a:noFill/>
          </a:ln>
          <a:effectLst>
            <a:glow rad="101600">
              <a:schemeClr val="bg1">
                <a:lumMod val="75000"/>
                <a:alpha val="23000"/>
              </a:schemeClr>
            </a:glow>
            <a:softEdge rad="12700"/>
          </a:effectLst>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20" name="椭圆 19"/>
          <p:cNvSpPr/>
          <p:nvPr/>
        </p:nvSpPr>
        <p:spPr>
          <a:xfrm>
            <a:off x="1643844" y="3152515"/>
            <a:ext cx="1368152" cy="1368152"/>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17" name="椭圆 16"/>
          <p:cNvSpPr/>
          <p:nvPr/>
        </p:nvSpPr>
        <p:spPr>
          <a:xfrm>
            <a:off x="1967880" y="3473579"/>
            <a:ext cx="720080" cy="720080"/>
          </a:xfrm>
          <a:prstGeom prst="ellipse">
            <a:avLst/>
          </a:prstGeom>
          <a:solidFill>
            <a:srgbClr val="1296DB"/>
          </a:solidFill>
          <a:ln>
            <a:solidFill>
              <a:srgbClr val="1296DB"/>
            </a:solid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cs"/>
              </a:rPr>
              <a:t>1</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9" name="矩形 18"/>
          <p:cNvSpPr/>
          <p:nvPr/>
        </p:nvSpPr>
        <p:spPr>
          <a:xfrm>
            <a:off x="839416" y="4313558"/>
            <a:ext cx="3096344" cy="162076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nchor="t" anchorCtr="0">
            <a:noAutofit/>
          </a:bodyPr>
          <a:lstStyle/>
          <a:p>
            <a:pPr lvl="0">
              <a:lnSpc>
                <a:spcPct val="150000"/>
              </a:lnSpc>
              <a:defRPr/>
            </a:pPr>
            <a:r>
              <a:rPr lang="zh-CN" altLang="en-US" sz="1600" dirty="0" smtClean="0">
                <a:solidFill>
                  <a:schemeClr val="tx1">
                    <a:lumMod val="85000"/>
                    <a:lumOff val="15000"/>
                  </a:schemeClr>
                </a:solidFill>
                <a:latin typeface="微软雅黑" panose="020B0503020204020204" charset="-122"/>
                <a:ea typeface="微软雅黑" panose="020B0503020204020204" charset="-122"/>
              </a:rPr>
              <a:t>广电</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5G</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网络是新兴国家信息化基础网络，不但特别注重垂直场景打造，而且具有鲜明的融媒体传播和舆论主阵地的政治特色。</a:t>
            </a:r>
            <a:endParaRPr lang="zh-CN" altLang="en-US" sz="1600" dirty="0">
              <a:solidFill>
                <a:schemeClr val="tx1">
                  <a:lumMod val="85000"/>
                  <a:lumOff val="15000"/>
                </a:schemeClr>
              </a:solidFill>
              <a:latin typeface="微软雅黑" panose="020B0503020204020204" charset="-122"/>
              <a:ea typeface="微软雅黑" panose="020B0503020204020204" charset="-122"/>
            </a:endParaRPr>
          </a:p>
        </p:txBody>
      </p:sp>
      <p:sp>
        <p:nvSpPr>
          <p:cNvPr id="38" name="半闭框 37"/>
          <p:cNvSpPr/>
          <p:nvPr/>
        </p:nvSpPr>
        <p:spPr>
          <a:xfrm flipH="1" flipV="1">
            <a:off x="3575720" y="5666078"/>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24" name="矩形 23"/>
          <p:cNvSpPr/>
          <p:nvPr/>
        </p:nvSpPr>
        <p:spPr>
          <a:xfrm>
            <a:off x="4655840" y="3967622"/>
            <a:ext cx="3240360" cy="2036938"/>
          </a:xfrm>
          <a:prstGeom prst="rect">
            <a:avLst/>
          </a:prstGeom>
          <a:ln>
            <a:noFill/>
          </a:ln>
          <a:effectLst>
            <a:glow rad="101600">
              <a:schemeClr val="bg1">
                <a:lumMod val="75000"/>
                <a:alpha val="23000"/>
              </a:schemeClr>
            </a:glow>
            <a:softEdge rad="12700"/>
          </a:effectLst>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25" name="椭圆 24"/>
          <p:cNvSpPr/>
          <p:nvPr/>
        </p:nvSpPr>
        <p:spPr>
          <a:xfrm>
            <a:off x="5591944" y="3152515"/>
            <a:ext cx="1368152" cy="1368152"/>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26" name="椭圆 25"/>
          <p:cNvSpPr/>
          <p:nvPr/>
        </p:nvSpPr>
        <p:spPr>
          <a:xfrm>
            <a:off x="5915980" y="3473579"/>
            <a:ext cx="720080" cy="720080"/>
          </a:xfrm>
          <a:prstGeom prst="ellipse">
            <a:avLst/>
          </a:prstGeom>
          <a:solidFill>
            <a:srgbClr val="1296DB"/>
          </a:solidFill>
          <a:ln>
            <a:solidFill>
              <a:srgbClr val="1296DB"/>
            </a:solid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cs"/>
              </a:rPr>
              <a:t>2</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8" name="矩形 27"/>
          <p:cNvSpPr/>
          <p:nvPr/>
        </p:nvSpPr>
        <p:spPr>
          <a:xfrm>
            <a:off x="4727848" y="4313558"/>
            <a:ext cx="3096344" cy="162076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nchor="t" anchorCtr="0">
            <a:noAutofit/>
          </a:bodyPr>
          <a:lstStyle/>
          <a:p>
            <a:pPr lvl="0">
              <a:lnSpc>
                <a:spcPct val="150000"/>
              </a:lnSpc>
              <a:defRPr/>
            </a:pPr>
            <a:r>
              <a:rPr lang="zh-CN" altLang="en-US" sz="1600" dirty="0" smtClean="0">
                <a:solidFill>
                  <a:schemeClr val="tx1">
                    <a:lumMod val="85000"/>
                    <a:lumOff val="15000"/>
                  </a:schemeClr>
                </a:solidFill>
                <a:latin typeface="微软雅黑" panose="020B0503020204020204" charset="-122"/>
                <a:ea typeface="微软雅黑" panose="020B0503020204020204" charset="-122"/>
              </a:rPr>
              <a:t>广电</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5G</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网络</a:t>
            </a:r>
            <a:r>
              <a:rPr lang="zh-CN" altLang="en-US" sz="1600" dirty="0" smtClean="0">
                <a:solidFill>
                  <a:schemeClr val="tx1"/>
                </a:solidFill>
                <a:ea typeface="微软雅黑" panose="020B0503020204020204" charset="-122"/>
              </a:rPr>
              <a:t>有非常鲜明的行业特殊性，其</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安全架构脱胎于</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3GPP</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的</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5G</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安全架构</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又有自己独特的功能和技术特性。</a:t>
            </a:r>
            <a:endParaRPr lang="zh-CN" altLang="en-US" sz="1600" dirty="0">
              <a:solidFill>
                <a:schemeClr val="tx1">
                  <a:lumMod val="85000"/>
                  <a:lumOff val="15000"/>
                </a:schemeClr>
              </a:solidFill>
              <a:latin typeface="微软雅黑" panose="020B0503020204020204" charset="-122"/>
              <a:ea typeface="微软雅黑" panose="020B0503020204020204" charset="-122"/>
            </a:endParaRPr>
          </a:p>
        </p:txBody>
      </p:sp>
      <p:sp>
        <p:nvSpPr>
          <p:cNvPr id="39" name="半闭框 38"/>
          <p:cNvSpPr/>
          <p:nvPr/>
        </p:nvSpPr>
        <p:spPr>
          <a:xfrm flipH="1" flipV="1">
            <a:off x="7464152" y="5666078"/>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31" name="矩形 30"/>
          <p:cNvSpPr/>
          <p:nvPr/>
        </p:nvSpPr>
        <p:spPr>
          <a:xfrm>
            <a:off x="8544272" y="3967622"/>
            <a:ext cx="3240360" cy="2036938"/>
          </a:xfrm>
          <a:prstGeom prst="rect">
            <a:avLst/>
          </a:prstGeom>
          <a:ln>
            <a:noFill/>
          </a:ln>
          <a:effectLst>
            <a:glow rad="101600">
              <a:schemeClr val="bg1">
                <a:lumMod val="75000"/>
                <a:alpha val="23000"/>
              </a:schemeClr>
            </a:glow>
            <a:softEdge rad="12700"/>
          </a:effectLst>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32" name="椭圆 31"/>
          <p:cNvSpPr/>
          <p:nvPr/>
        </p:nvSpPr>
        <p:spPr>
          <a:xfrm>
            <a:off x="9540044" y="3115783"/>
            <a:ext cx="1368152" cy="1368152"/>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33" name="椭圆 32"/>
          <p:cNvSpPr/>
          <p:nvPr/>
        </p:nvSpPr>
        <p:spPr>
          <a:xfrm>
            <a:off x="9864080" y="3436847"/>
            <a:ext cx="720080" cy="720080"/>
          </a:xfrm>
          <a:prstGeom prst="ellipse">
            <a:avLst/>
          </a:prstGeom>
          <a:solidFill>
            <a:srgbClr val="1296DB"/>
          </a:solidFill>
          <a:ln>
            <a:solidFill>
              <a:srgbClr val="1296DB"/>
            </a:solid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cs"/>
              </a:rPr>
              <a:t>3</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5" name="矩形 34"/>
          <p:cNvSpPr/>
          <p:nvPr/>
        </p:nvSpPr>
        <p:spPr>
          <a:xfrm>
            <a:off x="8616280" y="4313558"/>
            <a:ext cx="3096344" cy="162076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nchor="t" anchorCtr="0">
            <a:noAutofit/>
          </a:bodyPr>
          <a:lstStyle/>
          <a:p>
            <a:pPr lvl="0">
              <a:lnSpc>
                <a:spcPct val="150000"/>
              </a:lnSpc>
              <a:defRPr/>
            </a:pPr>
            <a:r>
              <a:rPr lang="zh-CN" altLang="en-US" sz="1600" dirty="0" smtClean="0">
                <a:solidFill>
                  <a:schemeClr val="tx1">
                    <a:lumMod val="85000"/>
                    <a:lumOff val="15000"/>
                  </a:schemeClr>
                </a:solidFill>
                <a:latin typeface="微软雅黑" panose="020B0503020204020204" charset="-122"/>
                <a:ea typeface="微软雅黑" panose="020B0503020204020204" charset="-122"/>
              </a:rPr>
              <a:t>华数将践行广电</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5G</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网络安全架构</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在全省网络信息安全防护体系的基础上，形成</a:t>
            </a:r>
            <a:r>
              <a:rPr lang="en-US" altLang="zh-CN" sz="1600" dirty="0" smtClean="0">
                <a:solidFill>
                  <a:schemeClr val="tx1">
                    <a:lumMod val="85000"/>
                    <a:lumOff val="15000"/>
                  </a:schemeClr>
                </a:solidFill>
                <a:latin typeface="微软雅黑" panose="020B0503020204020204" charset="-122"/>
                <a:ea typeface="微软雅黑" panose="020B0503020204020204" charset="-122"/>
              </a:rPr>
              <a:t>5G</a:t>
            </a:r>
            <a:r>
              <a:rPr lang="zh-CN" altLang="en-US" sz="1600" dirty="0" smtClean="0">
                <a:solidFill>
                  <a:schemeClr val="tx1">
                    <a:lumMod val="85000"/>
                    <a:lumOff val="15000"/>
                  </a:schemeClr>
                </a:solidFill>
                <a:latin typeface="微软雅黑" panose="020B0503020204020204" charset="-122"/>
                <a:ea typeface="微软雅黑" panose="020B0503020204020204" charset="-122"/>
              </a:rPr>
              <a:t>网络信息安全创新与融合的新格局。</a:t>
            </a:r>
            <a:endParaRPr lang="zh-CN" altLang="en-US" sz="1600" dirty="0">
              <a:solidFill>
                <a:schemeClr val="tx1">
                  <a:lumMod val="85000"/>
                  <a:lumOff val="15000"/>
                </a:schemeClr>
              </a:solidFill>
              <a:latin typeface="微软雅黑" panose="020B0503020204020204" charset="-122"/>
              <a:ea typeface="微软雅黑" panose="020B0503020204020204" charset="-122"/>
            </a:endParaRPr>
          </a:p>
        </p:txBody>
      </p:sp>
      <p:sp>
        <p:nvSpPr>
          <p:cNvPr id="40" name="半闭框 39"/>
          <p:cNvSpPr/>
          <p:nvPr/>
        </p:nvSpPr>
        <p:spPr>
          <a:xfrm flipH="1" flipV="1">
            <a:off x="11352584" y="5666078"/>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46" name="半闭框 45"/>
          <p:cNvSpPr/>
          <p:nvPr/>
        </p:nvSpPr>
        <p:spPr>
          <a:xfrm>
            <a:off x="885831" y="4028371"/>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47" name="半闭框 46"/>
          <p:cNvSpPr/>
          <p:nvPr/>
        </p:nvSpPr>
        <p:spPr>
          <a:xfrm>
            <a:off x="4704184" y="4028371"/>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48" name="半闭框 47"/>
          <p:cNvSpPr/>
          <p:nvPr/>
        </p:nvSpPr>
        <p:spPr>
          <a:xfrm>
            <a:off x="8727551" y="4028371"/>
            <a:ext cx="360040" cy="257111"/>
          </a:xfrm>
          <a:prstGeom prst="halfFrame">
            <a:avLst/>
          </a:prstGeom>
          <a:solidFill>
            <a:srgbClr val="1296DB"/>
          </a:solidFill>
          <a:ln>
            <a:no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华文楷体" panose="02010600040101010101" pitchFamily="2" charset="-122"/>
              <a:ea typeface="华文楷体" panose="02010600040101010101" pitchFamily="2" charset="-122"/>
              <a:cs typeface="+mn-cs"/>
            </a:endParaRPr>
          </a:p>
        </p:txBody>
      </p:sp>
      <p:sp>
        <p:nvSpPr>
          <p:cNvPr id="23" name="文本占位符 2"/>
          <p:cNvSpPr txBox="1"/>
          <p:nvPr/>
        </p:nvSpPr>
        <p:spPr>
          <a:xfrm>
            <a:off x="166275" y="114912"/>
            <a:ext cx="7858125" cy="480131"/>
          </a:xfrm>
          <a:prstGeom prst="rect">
            <a:avLst/>
          </a:prstGeom>
          <a:noFill/>
        </p:spPr>
        <p:txBody>
          <a:bodyPr wrap="square"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smtClean="0">
                <a:solidFill>
                  <a:srgbClr val="0080FF"/>
                </a:solidFill>
                <a:latin typeface="微软雅黑" panose="020B0503020204020204" charset="-122"/>
                <a:ea typeface="微软雅黑" panose="020B0503020204020204" charset="-122"/>
                <a:sym typeface="+mn-ea"/>
              </a:rPr>
              <a:t>结束语</a:t>
            </a:r>
            <a:endParaRPr lang="zh-CN" altLang="en-US" b="1" dirty="0">
              <a:solidFill>
                <a:srgbClr val="0080FF"/>
              </a:solidFill>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3" name="矩形 2"/>
          <p:cNvSpPr/>
          <p:nvPr/>
        </p:nvSpPr>
        <p:spPr>
          <a:xfrm>
            <a:off x="3703320" y="2529840"/>
            <a:ext cx="5303520" cy="2026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smtClean="0">
                <a:solidFill>
                  <a:srgbClr val="4F81BD"/>
                </a:solidFill>
                <a:latin typeface="微软雅黑" panose="020B0503020204020204" charset="-122"/>
                <a:ea typeface="微软雅黑" panose="020B0503020204020204" charset="-122"/>
              </a:rPr>
              <a:t>谢谢！</a:t>
            </a:r>
            <a:endParaRPr lang="zh-CN" altLang="en-US" sz="8800" b="1" dirty="0">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0" y="1715"/>
            <a:ext cx="12192000" cy="6856285"/>
          </a:xfrm>
          <a:prstGeom prst="rect">
            <a:avLst/>
          </a:prstGeom>
        </p:spPr>
      </p:pic>
      <p:sp>
        <p:nvSpPr>
          <p:cNvPr id="3" name="文本框 2"/>
          <p:cNvSpPr txBox="1"/>
          <p:nvPr/>
        </p:nvSpPr>
        <p:spPr>
          <a:xfrm>
            <a:off x="10325699" y="466141"/>
            <a:ext cx="1612165" cy="830997"/>
          </a:xfrm>
          <a:prstGeom prst="rect">
            <a:avLst/>
          </a:prstGeom>
          <a:noFill/>
        </p:spPr>
        <p:txBody>
          <a:bodyPr wrap="square" rtlCol="0">
            <a:spAutoFit/>
          </a:bodyPr>
          <a:lstStyle/>
          <a:p>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grpSp>
        <p:nvGrpSpPr>
          <p:cNvPr id="2" name="组合 1"/>
          <p:cNvGrpSpPr/>
          <p:nvPr/>
        </p:nvGrpSpPr>
        <p:grpSpPr>
          <a:xfrm>
            <a:off x="824075" y="3102229"/>
            <a:ext cx="5236756" cy="1158779"/>
            <a:chOff x="551269" y="3034919"/>
            <a:chExt cx="3322014" cy="1158779"/>
          </a:xfrm>
        </p:grpSpPr>
        <p:sp>
          <p:nvSpPr>
            <p:cNvPr id="17" name="文本框 16"/>
            <p:cNvSpPr txBox="1"/>
            <p:nvPr/>
          </p:nvSpPr>
          <p:spPr>
            <a:xfrm>
              <a:off x="551269" y="3043467"/>
              <a:ext cx="520096" cy="646331"/>
            </a:xfrm>
            <a:prstGeom prst="rect">
              <a:avLst/>
            </a:prstGeom>
            <a:noFill/>
          </p:spPr>
          <p:txBody>
            <a:bodyPr wrap="square" rtlCol="0">
              <a:spAutoFit/>
            </a:bodyPr>
            <a:lstStyle/>
            <a:p>
              <a:r>
                <a:rPr lang="en-US" altLang="zh-CN" sz="3600" b="1" dirty="0">
                  <a:solidFill>
                    <a:srgbClr val="0080FF"/>
                  </a:solidFill>
                  <a:latin typeface="微软雅黑" panose="020B0503020204020204" charset="-122"/>
                  <a:ea typeface="微软雅黑" panose="020B0503020204020204" charset="-122"/>
                </a:rPr>
                <a:t>1</a:t>
              </a:r>
              <a:endParaRPr lang="zh-CN" altLang="en-US" sz="3600" b="1" dirty="0">
                <a:solidFill>
                  <a:srgbClr val="0080FF"/>
                </a:solidFill>
                <a:latin typeface="微软雅黑" panose="020B0503020204020204" charset="-122"/>
                <a:ea typeface="微软雅黑" panose="020B0503020204020204" charset="-122"/>
              </a:endParaRPr>
            </a:p>
          </p:txBody>
        </p:sp>
        <p:sp>
          <p:nvSpPr>
            <p:cNvPr id="33" name="文本框 32"/>
            <p:cNvSpPr txBox="1"/>
            <p:nvPr/>
          </p:nvSpPr>
          <p:spPr>
            <a:xfrm>
              <a:off x="1094612" y="3034919"/>
              <a:ext cx="2778671" cy="1158779"/>
            </a:xfrm>
            <a:prstGeom prst="rect">
              <a:avLst/>
            </a:prstGeom>
            <a:noFill/>
          </p:spPr>
          <p:txBody>
            <a:bodyPr wrap="square" rtlCol="0">
              <a:spAutoFit/>
            </a:bodyPr>
            <a:lstStyle/>
            <a:p>
              <a:r>
                <a:rPr lang="zh-CN" altLang="en-US" sz="3465" b="1" dirty="0" smtClean="0">
                  <a:solidFill>
                    <a:srgbClr val="0080FF"/>
                  </a:solidFill>
                  <a:latin typeface="微软雅黑" panose="020B0503020204020204" charset="-122"/>
                  <a:ea typeface="微软雅黑" panose="020B0503020204020204" charset="-122"/>
                </a:rPr>
                <a:t>广电</a:t>
              </a:r>
              <a:r>
                <a:rPr lang="en-US" altLang="zh-CN" sz="3465" b="1" dirty="0" smtClean="0">
                  <a:solidFill>
                    <a:srgbClr val="0080FF"/>
                  </a:solidFill>
                  <a:latin typeface="微软雅黑" panose="020B0503020204020204" charset="-122"/>
                  <a:ea typeface="微软雅黑" panose="020B0503020204020204" charset="-122"/>
                </a:rPr>
                <a:t>5G</a:t>
              </a:r>
              <a:r>
                <a:rPr lang="zh-CN" altLang="en-US" sz="3465" b="1" dirty="0" smtClean="0">
                  <a:solidFill>
                    <a:srgbClr val="0080FF"/>
                  </a:solidFill>
                  <a:latin typeface="微软雅黑" panose="020B0503020204020204" charset="-122"/>
                  <a:ea typeface="微软雅黑" panose="020B0503020204020204" charset="-122"/>
                </a:rPr>
                <a:t>网络建设背景</a:t>
              </a:r>
              <a:endParaRPr lang="zh-CN" altLang="en-US" sz="3465" b="1" dirty="0" smtClean="0">
                <a:solidFill>
                  <a:srgbClr val="0080FF"/>
                </a:solidFill>
                <a:latin typeface="微软雅黑" panose="020B0503020204020204" charset="-122"/>
                <a:ea typeface="微软雅黑" panose="020B0503020204020204" charset="-122"/>
              </a:endParaRPr>
            </a:p>
          </p:txBody>
        </p:sp>
        <p:cxnSp>
          <p:nvCxnSpPr>
            <p:cNvPr id="47" name="直接连接符 46"/>
            <p:cNvCxnSpPr/>
            <p:nvPr/>
          </p:nvCxnSpPr>
          <p:spPr>
            <a:xfrm>
              <a:off x="1008953" y="3177707"/>
              <a:ext cx="0" cy="624000"/>
            </a:xfrm>
            <a:prstGeom prst="line">
              <a:avLst/>
            </a:prstGeom>
            <a:ln w="12700">
              <a:solidFill>
                <a:srgbClr val="0080FF"/>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6669405" y="3054985"/>
            <a:ext cx="4983333" cy="1168314"/>
            <a:chOff x="8306736" y="3043467"/>
            <a:chExt cx="4135454" cy="1168391"/>
          </a:xfrm>
        </p:grpSpPr>
        <p:sp>
          <p:nvSpPr>
            <p:cNvPr id="53" name="文本框 52"/>
            <p:cNvSpPr txBox="1"/>
            <p:nvPr/>
          </p:nvSpPr>
          <p:spPr>
            <a:xfrm>
              <a:off x="8306736" y="3043467"/>
              <a:ext cx="520096" cy="645203"/>
            </a:xfrm>
            <a:prstGeom prst="rect">
              <a:avLst/>
            </a:prstGeom>
            <a:noFill/>
          </p:spPr>
          <p:txBody>
            <a:bodyPr wrap="square" rtlCol="0">
              <a:spAutoFit/>
            </a:bodyPr>
            <a:lstStyle/>
            <a:p>
              <a:r>
                <a:rPr lang="en-US" altLang="zh-CN" sz="3600" b="1" dirty="0">
                  <a:solidFill>
                    <a:schemeClr val="tx1">
                      <a:lumMod val="50000"/>
                      <a:lumOff val="50000"/>
                    </a:schemeClr>
                  </a:solidFill>
                  <a:latin typeface="微软雅黑" panose="020B0503020204020204" charset="-122"/>
                  <a:ea typeface="微软雅黑" panose="020B0503020204020204" charset="-122"/>
                </a:rPr>
                <a:t>2</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54" name="文本框 53"/>
            <p:cNvSpPr txBox="1"/>
            <p:nvPr/>
          </p:nvSpPr>
          <p:spPr>
            <a:xfrm>
              <a:off x="9010453" y="3053003"/>
              <a:ext cx="3431737" cy="1158855"/>
            </a:xfrm>
            <a:prstGeom prst="rect">
              <a:avLst/>
            </a:prstGeom>
            <a:noFill/>
          </p:spPr>
          <p:txBody>
            <a:bodyPr wrap="square" rtlCol="0">
              <a:spAutoFit/>
            </a:bodyPr>
            <a:lstStyle/>
            <a:p>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网络安全新挑战</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55" name="直接连接符 54"/>
            <p:cNvCxnSpPr/>
            <p:nvPr/>
          </p:nvCxnSpPr>
          <p:spPr>
            <a:xfrm>
              <a:off x="8842248" y="3107363"/>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pic>
        <p:nvPicPr>
          <p:cNvPr id="18" name="图片 17"/>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
        <p:nvSpPr>
          <p:cNvPr id="21" name="文本框 20"/>
          <p:cNvSpPr txBox="1"/>
          <p:nvPr/>
        </p:nvSpPr>
        <p:spPr>
          <a:xfrm>
            <a:off x="8067413" y="602340"/>
            <a:ext cx="2395207" cy="748988"/>
          </a:xfrm>
          <a:prstGeom prst="rect">
            <a:avLst/>
          </a:prstGeom>
          <a:noFill/>
        </p:spPr>
        <p:txBody>
          <a:bodyPr wrap="none" rtlCol="0">
            <a:spAutoFit/>
          </a:bodyPr>
          <a:lstStyle/>
          <a:p>
            <a:r>
              <a:rPr lang="en-US" altLang="zh-CN" sz="4265" dirty="0">
                <a:solidFill>
                  <a:schemeClr val="bg1"/>
                </a:solidFill>
                <a:latin typeface="微软雅黑 Light" panose="020B0502040204020203" pitchFamily="34" charset="-122"/>
                <a:ea typeface="微软雅黑 Light" panose="020B0502040204020203" pitchFamily="34" charset="-122"/>
              </a:rPr>
              <a:t>Contents</a:t>
            </a:r>
            <a:endParaRPr lang="zh-CN" altLang="en-US" sz="4265" dirty="0">
              <a:solidFill>
                <a:schemeClr val="bg1"/>
              </a:solidFill>
              <a:latin typeface="微软雅黑 Light" panose="020B0502040204020203" pitchFamily="34" charset="-122"/>
              <a:ea typeface="微软雅黑 Light" panose="020B0502040204020203" pitchFamily="34" charset="-122"/>
            </a:endParaRPr>
          </a:p>
        </p:txBody>
      </p:sp>
      <p:grpSp>
        <p:nvGrpSpPr>
          <p:cNvPr id="14" name="组合 13"/>
          <p:cNvGrpSpPr/>
          <p:nvPr/>
        </p:nvGrpSpPr>
        <p:grpSpPr>
          <a:xfrm>
            <a:off x="831314" y="4614155"/>
            <a:ext cx="5323302" cy="1168314"/>
            <a:chOff x="8306736" y="3043467"/>
            <a:chExt cx="4135454" cy="1168391"/>
          </a:xfrm>
        </p:grpSpPr>
        <p:sp>
          <p:nvSpPr>
            <p:cNvPr id="15"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chemeClr val="tx1">
                      <a:lumMod val="50000"/>
                      <a:lumOff val="50000"/>
                    </a:schemeClr>
                  </a:solidFill>
                  <a:latin typeface="微软雅黑" panose="020B0503020204020204" charset="-122"/>
                  <a:ea typeface="微软雅黑" panose="020B0503020204020204" charset="-122"/>
                </a:rPr>
                <a:t>3</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16" name="文本框 53"/>
            <p:cNvSpPr txBox="1"/>
            <p:nvPr/>
          </p:nvSpPr>
          <p:spPr>
            <a:xfrm>
              <a:off x="9010453" y="3053003"/>
              <a:ext cx="3431737" cy="1158855"/>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广电</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网络安全体系</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19" name="直接连接符 18"/>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6610790" y="4625879"/>
            <a:ext cx="5299856" cy="734744"/>
            <a:chOff x="8306736" y="3043467"/>
            <a:chExt cx="4135454" cy="734792"/>
          </a:xfrm>
        </p:grpSpPr>
        <p:sp>
          <p:nvSpPr>
            <p:cNvPr id="22"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chemeClr val="tx1">
                      <a:lumMod val="50000"/>
                      <a:lumOff val="50000"/>
                    </a:schemeClr>
                  </a:solidFill>
                  <a:latin typeface="微软雅黑" panose="020B0503020204020204" charset="-122"/>
                  <a:ea typeface="微软雅黑" panose="020B0503020204020204" charset="-122"/>
                </a:rPr>
                <a:t>4</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23" name="文本框 53"/>
            <p:cNvSpPr txBox="1"/>
            <p:nvPr/>
          </p:nvSpPr>
          <p:spPr>
            <a:xfrm>
              <a:off x="9010453" y="3053001"/>
              <a:ext cx="3431737" cy="646373"/>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华数</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网络安全实践</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24" name="直接连接符 23"/>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工信部正式向中国电信、中国移动、中国联通、中国广电发放了5G商用牌照"/>
          <p:cNvSpPr txBox="1"/>
          <p:nvPr/>
        </p:nvSpPr>
        <p:spPr>
          <a:xfrm>
            <a:off x="268201" y="3742852"/>
            <a:ext cx="5477719" cy="400110"/>
          </a:xfrm>
          <a:prstGeom prst="rect">
            <a:avLst/>
          </a:prstGeom>
          <a:ln w="3175">
            <a:miter lim="400000"/>
          </a:ln>
        </p:spPr>
        <p:txBody>
          <a:bodyPr wrap="square" lIns="45719" rIns="45719">
            <a:spAutoFit/>
          </a:bodyPr>
          <a:lstStyle>
            <a:lvl1pPr algn="l" defTabSz="1219200">
              <a:defRPr sz="4000" b="0">
                <a:latin typeface="Calibri" panose="020F0502020204030204"/>
                <a:ea typeface="Calibri" panose="020F0502020204030204"/>
                <a:cs typeface="Calibri" panose="020F0502020204030204"/>
                <a:sym typeface="Calibri" panose="020F0502020204030204"/>
              </a:defRPr>
            </a:lvl1pPr>
          </a:lstStyle>
          <a:p>
            <a:pPr algn="ctr"/>
            <a:r>
              <a:rPr sz="2000" dirty="0" smtClean="0"/>
              <a:t>工信部正式向中国广电发放了</a:t>
            </a:r>
            <a:r>
              <a:rPr sz="2000" dirty="0"/>
              <a:t>5G商用牌照</a:t>
            </a:r>
            <a:endParaRPr sz="2000" dirty="0"/>
          </a:p>
        </p:txBody>
      </p:sp>
      <p:sp>
        <p:nvSpPr>
          <p:cNvPr id="29" name="2019年6月6日"/>
          <p:cNvSpPr txBox="1"/>
          <p:nvPr/>
        </p:nvSpPr>
        <p:spPr>
          <a:xfrm>
            <a:off x="1581120" y="3181523"/>
            <a:ext cx="2508730" cy="523220"/>
          </a:xfrm>
          <a:prstGeom prst="rect">
            <a:avLst/>
          </a:prstGeom>
          <a:ln w="3175">
            <a:miter lim="400000"/>
          </a:ln>
        </p:spPr>
        <p:txBody>
          <a:bodyPr wrap="square" lIns="45719" rIns="45719">
            <a:spAutoFit/>
          </a:bodyPr>
          <a:lstStyle>
            <a:lvl1pPr algn="l" defTabSz="1219200">
              <a:defRPr sz="6000">
                <a:latin typeface="Calibri" panose="020F0502020204030204"/>
                <a:ea typeface="Calibri" panose="020F0502020204030204"/>
                <a:cs typeface="Calibri" panose="020F0502020204030204"/>
                <a:sym typeface="Calibri" panose="020F0502020204030204"/>
              </a:defRPr>
            </a:lvl1pPr>
          </a:lstStyle>
          <a:p>
            <a:r>
              <a:rPr sz="2800" dirty="0"/>
              <a:t>2019年6月6日</a:t>
            </a:r>
            <a:endParaRPr sz="2800" dirty="0"/>
          </a:p>
        </p:txBody>
      </p:sp>
      <p:sp>
        <p:nvSpPr>
          <p:cNvPr id="30" name="2020年3月4日"/>
          <p:cNvSpPr txBox="1"/>
          <p:nvPr/>
        </p:nvSpPr>
        <p:spPr>
          <a:xfrm>
            <a:off x="7417280" y="3134630"/>
            <a:ext cx="2508730" cy="523220"/>
          </a:xfrm>
          <a:prstGeom prst="rect">
            <a:avLst/>
          </a:prstGeom>
          <a:ln w="3175">
            <a:miter lim="400000"/>
          </a:ln>
        </p:spPr>
        <p:txBody>
          <a:bodyPr wrap="square" lIns="45719" rIns="45719">
            <a:spAutoFit/>
          </a:bodyPr>
          <a:lstStyle>
            <a:lvl1pPr algn="l" defTabSz="1219200">
              <a:defRPr sz="6000">
                <a:latin typeface="Calibri" panose="020F0502020204030204"/>
                <a:ea typeface="Calibri" panose="020F0502020204030204"/>
                <a:cs typeface="Calibri" panose="020F0502020204030204"/>
                <a:sym typeface="Calibri" panose="020F0502020204030204"/>
              </a:defRPr>
            </a:lvl1pPr>
          </a:lstStyle>
          <a:p>
            <a:r>
              <a:rPr sz="2800" dirty="0"/>
              <a:t>2020年3月4日</a:t>
            </a:r>
            <a:endParaRPr sz="2800" dirty="0"/>
          </a:p>
        </p:txBody>
      </p:sp>
      <p:sp>
        <p:nvSpPr>
          <p:cNvPr id="34" name="5G成为国家新基建的核心组成部分"/>
          <p:cNvSpPr txBox="1"/>
          <p:nvPr/>
        </p:nvSpPr>
        <p:spPr>
          <a:xfrm>
            <a:off x="6377354" y="3695960"/>
            <a:ext cx="4583723" cy="400110"/>
          </a:xfrm>
          <a:prstGeom prst="rect">
            <a:avLst/>
          </a:prstGeom>
          <a:ln w="3175">
            <a:miter lim="400000"/>
          </a:ln>
        </p:spPr>
        <p:txBody>
          <a:bodyPr wrap="square" lIns="45719" rIns="45719">
            <a:spAutoFit/>
          </a:bodyPr>
          <a:lstStyle>
            <a:lvl1pPr algn="l" defTabSz="1219200">
              <a:defRPr sz="4000" b="0">
                <a:latin typeface="Calibri" panose="020F0502020204030204"/>
                <a:ea typeface="Calibri" panose="020F0502020204030204"/>
                <a:cs typeface="Calibri" panose="020F0502020204030204"/>
                <a:sym typeface="Calibri" panose="020F0502020204030204"/>
              </a:defRPr>
            </a:lvl1pPr>
          </a:lstStyle>
          <a:p>
            <a:pPr algn="ctr"/>
            <a:r>
              <a:rPr sz="2000" dirty="0"/>
              <a:t>5G成为国家新基建的核心组成部分</a:t>
            </a:r>
            <a:endParaRPr sz="2000" dirty="0"/>
          </a:p>
        </p:txBody>
      </p:sp>
      <p:pic>
        <p:nvPicPr>
          <p:cNvPr id="36" name="图像" descr="图像"/>
          <p:cNvPicPr>
            <a:picLocks noChangeAspect="1"/>
          </p:cNvPicPr>
          <p:nvPr/>
        </p:nvPicPr>
        <p:blipFill>
          <a:blip r:embed="rId1"/>
          <a:srcRect/>
          <a:stretch>
            <a:fillRect/>
          </a:stretch>
        </p:blipFill>
        <p:spPr>
          <a:xfrm>
            <a:off x="796322" y="1128246"/>
            <a:ext cx="4150818" cy="1937093"/>
          </a:xfrm>
          <a:prstGeom prst="rect">
            <a:avLst/>
          </a:prstGeom>
          <a:ln w="25400">
            <a:solidFill>
              <a:srgbClr val="FFFFFF"/>
            </a:solidFill>
          </a:ln>
        </p:spPr>
      </p:pic>
      <p:pic>
        <p:nvPicPr>
          <p:cNvPr id="37" name="图像" descr="图像"/>
          <p:cNvPicPr>
            <a:picLocks noChangeAspect="1"/>
          </p:cNvPicPr>
          <p:nvPr/>
        </p:nvPicPr>
        <p:blipFill>
          <a:blip r:embed="rId2"/>
          <a:srcRect/>
          <a:stretch>
            <a:fillRect/>
          </a:stretch>
        </p:blipFill>
        <p:spPr>
          <a:xfrm>
            <a:off x="6482861" y="1082216"/>
            <a:ext cx="4446744" cy="1965783"/>
          </a:xfrm>
          <a:prstGeom prst="rect">
            <a:avLst/>
          </a:prstGeom>
          <a:ln w="25400">
            <a:solidFill>
              <a:srgbClr val="FFFFFF"/>
            </a:solidFill>
          </a:ln>
        </p:spPr>
      </p:pic>
      <p:sp>
        <p:nvSpPr>
          <p:cNvPr id="41" name="圆角矩形"/>
          <p:cNvSpPr/>
          <p:nvPr/>
        </p:nvSpPr>
        <p:spPr>
          <a:xfrm>
            <a:off x="432325" y="4314837"/>
            <a:ext cx="10927337" cy="1499810"/>
          </a:xfrm>
          <a:prstGeom prst="roundRect">
            <a:avLst>
              <a:gd name="adj" fmla="val 7808"/>
            </a:avLst>
          </a:prstGeom>
          <a:solidFill>
            <a:schemeClr val="accent1">
              <a:lumMod val="60000"/>
              <a:lumOff val="40000"/>
              <a:alpha val="40000"/>
            </a:schemeClr>
          </a:solidFill>
          <a:ln w="25400">
            <a:solidFill>
              <a:srgbClr val="FFFFFF">
                <a:alpha val="24967"/>
              </a:srgbClr>
            </a:solidFill>
          </a:ln>
        </p:spPr>
        <p:txBody>
          <a:bodyPr lIns="50800" tIns="50800" rIns="50800" bIns="50800" anchor="ctr"/>
          <a:lstStyle/>
          <a:p>
            <a:pPr algn="l" defTabSz="1219200">
              <a:defRPr sz="4800" b="0">
                <a:latin typeface="Calibri" panose="020F0502020204030204"/>
                <a:ea typeface="Calibri" panose="020F0502020204030204"/>
                <a:cs typeface="Calibri" panose="020F0502020204030204"/>
                <a:sym typeface="Calibri" panose="020F0502020204030204"/>
              </a:defRPr>
            </a:pPr>
          </a:p>
        </p:txBody>
      </p:sp>
      <p:sp>
        <p:nvSpPr>
          <p:cNvPr id="42" name="打造集融合媒体传播、智慧广电承载、智能万物互联、移动通讯运营、国家公共服务、绿色安全监管于一体的新型国家信息化基础网络。"/>
          <p:cNvSpPr txBox="1"/>
          <p:nvPr/>
        </p:nvSpPr>
        <p:spPr>
          <a:xfrm>
            <a:off x="784599" y="5063468"/>
            <a:ext cx="10427009" cy="718145"/>
          </a:xfrm>
          <a:prstGeom prst="rect">
            <a:avLst/>
          </a:prstGeom>
          <a:ln w="3175">
            <a:miter lim="400000"/>
          </a:ln>
        </p:spPr>
        <p:txBody>
          <a:bodyPr wrap="square" lIns="50800" tIns="50800" rIns="50800" bIns="50800" anchor="ctr">
            <a:spAutoFit/>
          </a:bodyPr>
          <a:lstStyle>
            <a:lvl1pPr algn="l" defTabSz="1219200">
              <a:defRPr sz="4800" b="0">
                <a:latin typeface="Calibri" panose="020F0502020204030204"/>
                <a:ea typeface="Calibri" panose="020F0502020204030204"/>
                <a:cs typeface="Calibri" panose="020F0502020204030204"/>
                <a:sym typeface="Calibri" panose="020F0502020204030204"/>
              </a:defRPr>
            </a:lvl1pPr>
          </a:lstStyle>
          <a:p>
            <a:r>
              <a:rPr sz="2000" dirty="0" err="1"/>
              <a:t>打造集融合媒体传播、智慧广电承载、智能万物互联、移动通讯运营、国家公共服务、绿色安全监管于一体的新型国家信息化基础网络</a:t>
            </a:r>
            <a:r>
              <a:rPr sz="2000" dirty="0"/>
              <a:t>。</a:t>
            </a:r>
            <a:endParaRPr sz="2000" dirty="0"/>
          </a:p>
        </p:txBody>
      </p:sp>
      <p:sp>
        <p:nvSpPr>
          <p:cNvPr id="43" name="广电5G战略定位"/>
          <p:cNvSpPr txBox="1"/>
          <p:nvPr/>
        </p:nvSpPr>
        <p:spPr>
          <a:xfrm>
            <a:off x="1463854" y="4454512"/>
            <a:ext cx="3459377" cy="595035"/>
          </a:xfrm>
          <a:prstGeom prst="rect">
            <a:avLst/>
          </a:prstGeom>
          <a:ln w="3175">
            <a:miter lim="400000"/>
          </a:ln>
        </p:spPr>
        <p:txBody>
          <a:bodyPr wrap="square" lIns="50800" tIns="50800" rIns="50800" bIns="50800" anchor="ctr">
            <a:spAutoFit/>
          </a:bodyPr>
          <a:lstStyle>
            <a:lvl1pPr>
              <a:defRPr sz="6600"/>
            </a:lvl1pPr>
          </a:lstStyle>
          <a:p>
            <a:r>
              <a:rPr sz="3200" b="1" dirty="0">
                <a:latin typeface="黑体" panose="02010609060101010101" pitchFamily="49" charset="-122"/>
                <a:ea typeface="黑体" panose="02010609060101010101" pitchFamily="49" charset="-122"/>
              </a:rPr>
              <a:t>广电5G战略定位</a:t>
            </a:r>
            <a:endParaRPr sz="3200" b="1" dirty="0">
              <a:latin typeface="黑体" panose="02010609060101010101" pitchFamily="49" charset="-122"/>
              <a:ea typeface="黑体" panose="02010609060101010101" pitchFamily="49" charset="-122"/>
            </a:endParaRPr>
          </a:p>
        </p:txBody>
      </p:sp>
      <p:pic>
        <p:nvPicPr>
          <p:cNvPr id="44" name="图像" descr="图像"/>
          <p:cNvPicPr>
            <a:picLocks noChangeAspect="1"/>
          </p:cNvPicPr>
          <p:nvPr/>
        </p:nvPicPr>
        <p:blipFill>
          <a:blip r:embed="rId3"/>
          <a:stretch>
            <a:fillRect/>
          </a:stretch>
        </p:blipFill>
        <p:spPr>
          <a:xfrm>
            <a:off x="900366" y="4509085"/>
            <a:ext cx="410862" cy="521995"/>
          </a:xfrm>
          <a:prstGeom prst="rect">
            <a:avLst/>
          </a:prstGeom>
          <a:ln w="3175">
            <a:miter lim="400000"/>
            <a:headEnd/>
            <a:tailEnd/>
          </a:ln>
        </p:spPr>
      </p:pic>
      <p:sp>
        <p:nvSpPr>
          <p:cNvPr id="49" name="文本框 2"/>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广电</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网络战略定位</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50" name="图像" descr="图像"/>
          <p:cNvPicPr>
            <a:picLocks noChangeAspect="1"/>
          </p:cNvPicPr>
          <p:nvPr/>
        </p:nvPicPr>
        <p:blipFill>
          <a:blip r:embed="rId4"/>
          <a:srcRect/>
          <a:stretch>
            <a:fillRect/>
          </a:stretch>
        </p:blipFill>
        <p:spPr bwMode="auto">
          <a:xfrm>
            <a:off x="676124" y="230139"/>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2"/>
          <p:cNvSpPr txBox="1"/>
          <p:nvPr/>
        </p:nvSpPr>
        <p:spPr>
          <a:xfrm>
            <a:off x="1343472" y="260648"/>
            <a:ext cx="7490067"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广</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电</a:t>
            </a: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网络发展的原则</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15" name="图像" descr="图像"/>
          <p:cNvPicPr>
            <a:picLocks noChangeAspect="1"/>
          </p:cNvPicPr>
          <p:nvPr/>
        </p:nvPicPr>
        <p:blipFill>
          <a:blip r:embed="rId1"/>
          <a:srcRect/>
          <a:stretch>
            <a:fillRect/>
          </a:stretch>
        </p:blipFill>
        <p:spPr bwMode="auto">
          <a:xfrm>
            <a:off x="731656" y="248910"/>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pic>
        <p:nvPicPr>
          <p:cNvPr id="16" name="图片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8893" y="1043529"/>
            <a:ext cx="10515599" cy="485197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像" descr="图像"/>
          <p:cNvPicPr>
            <a:picLocks noChangeAspect="1"/>
          </p:cNvPicPr>
          <p:nvPr/>
        </p:nvPicPr>
        <p:blipFill>
          <a:blip r:embed="rId1"/>
          <a:srcRect/>
          <a:stretch>
            <a:fillRect/>
          </a:stretch>
        </p:blipFill>
        <p:spPr bwMode="auto">
          <a:xfrm>
            <a:off x="796925" y="242962"/>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sp>
        <p:nvSpPr>
          <p:cNvPr id="5" name="文本框 2"/>
          <p:cNvSpPr txBox="1"/>
          <p:nvPr/>
        </p:nvSpPr>
        <p:spPr>
          <a:xfrm>
            <a:off x="1680094" y="243279"/>
            <a:ext cx="7352145"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智慧广电体系架构</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6" name="图片 5"/>
          <p:cNvPicPr>
            <a:picLocks noChangeAspect="1"/>
          </p:cNvPicPr>
          <p:nvPr/>
        </p:nvPicPr>
        <p:blipFill>
          <a:blip r:embed="rId2" cstate="print"/>
          <a:stretch>
            <a:fillRect/>
          </a:stretch>
        </p:blipFill>
        <p:spPr>
          <a:xfrm>
            <a:off x="468923" y="1101970"/>
            <a:ext cx="10925696" cy="484167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0" y="1715"/>
            <a:ext cx="12192000" cy="6856285"/>
          </a:xfrm>
          <a:prstGeom prst="rect">
            <a:avLst/>
          </a:prstGeom>
        </p:spPr>
      </p:pic>
      <p:sp>
        <p:nvSpPr>
          <p:cNvPr id="3" name="文本框 2"/>
          <p:cNvSpPr txBox="1"/>
          <p:nvPr/>
        </p:nvSpPr>
        <p:spPr>
          <a:xfrm>
            <a:off x="10325699" y="466141"/>
            <a:ext cx="1612165" cy="830997"/>
          </a:xfrm>
          <a:prstGeom prst="rect">
            <a:avLst/>
          </a:prstGeom>
          <a:noFill/>
        </p:spPr>
        <p:txBody>
          <a:bodyPr wrap="square" rtlCol="0">
            <a:spAutoFit/>
          </a:bodyPr>
          <a:lstStyle/>
          <a:p>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grpSp>
        <p:nvGrpSpPr>
          <p:cNvPr id="2" name="组合 1"/>
          <p:cNvGrpSpPr/>
          <p:nvPr/>
        </p:nvGrpSpPr>
        <p:grpSpPr>
          <a:xfrm>
            <a:off x="824075" y="3102229"/>
            <a:ext cx="5236756" cy="766788"/>
            <a:chOff x="551269" y="3034919"/>
            <a:chExt cx="3322014" cy="766788"/>
          </a:xfrm>
        </p:grpSpPr>
        <p:sp>
          <p:nvSpPr>
            <p:cNvPr id="17" name="文本框 16"/>
            <p:cNvSpPr txBox="1"/>
            <p:nvPr/>
          </p:nvSpPr>
          <p:spPr>
            <a:xfrm>
              <a:off x="551269" y="3043467"/>
              <a:ext cx="520096" cy="646331"/>
            </a:xfrm>
            <a:prstGeom prst="rect">
              <a:avLst/>
            </a:prstGeom>
            <a:noFill/>
          </p:spPr>
          <p:txBody>
            <a:bodyPr wrap="square" rtlCol="0">
              <a:spAutoFit/>
            </a:bodyPr>
            <a:lstStyle/>
            <a:p>
              <a:r>
                <a:rPr lang="en-US" altLang="zh-CN" sz="3600" b="1" dirty="0">
                  <a:solidFill>
                    <a:schemeClr val="tx1">
                      <a:lumMod val="50000"/>
                      <a:lumOff val="50000"/>
                    </a:schemeClr>
                  </a:solidFill>
                  <a:latin typeface="微软雅黑" panose="020B0503020204020204" charset="-122"/>
                  <a:ea typeface="微软雅黑" panose="020B0503020204020204" charset="-122"/>
                </a:rPr>
                <a:t>1</a:t>
              </a:r>
              <a:endParaRPr lang="zh-CN" altLang="en-US"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33" name="文本框 32"/>
            <p:cNvSpPr txBox="1"/>
            <p:nvPr/>
          </p:nvSpPr>
          <p:spPr>
            <a:xfrm>
              <a:off x="1094612" y="3034919"/>
              <a:ext cx="2778671" cy="625556"/>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广电</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网络建设背景</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47" name="直接连接符 46"/>
            <p:cNvCxnSpPr/>
            <p:nvPr/>
          </p:nvCxnSpPr>
          <p:spPr>
            <a:xfrm>
              <a:off x="1008953" y="3177707"/>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4" name="组合 4"/>
          <p:cNvGrpSpPr/>
          <p:nvPr/>
        </p:nvGrpSpPr>
        <p:grpSpPr>
          <a:xfrm>
            <a:off x="6669405" y="3054986"/>
            <a:ext cx="4983333" cy="687851"/>
            <a:chOff x="8306736" y="3043467"/>
            <a:chExt cx="4135454" cy="687896"/>
          </a:xfrm>
        </p:grpSpPr>
        <p:sp>
          <p:nvSpPr>
            <p:cNvPr id="53" name="文本框 52"/>
            <p:cNvSpPr txBox="1"/>
            <p:nvPr/>
          </p:nvSpPr>
          <p:spPr>
            <a:xfrm>
              <a:off x="8306736" y="3043467"/>
              <a:ext cx="520096" cy="645203"/>
            </a:xfrm>
            <a:prstGeom prst="rect">
              <a:avLst/>
            </a:prstGeom>
            <a:noFill/>
          </p:spPr>
          <p:txBody>
            <a:bodyPr wrap="square" rtlCol="0">
              <a:spAutoFit/>
            </a:bodyPr>
            <a:lstStyle/>
            <a:p>
              <a:r>
                <a:rPr lang="en-US" altLang="zh-CN" sz="3600" b="1" dirty="0">
                  <a:solidFill>
                    <a:srgbClr val="0080FF"/>
                  </a:solidFill>
                  <a:latin typeface="微软雅黑" panose="020B0503020204020204" charset="-122"/>
                  <a:ea typeface="微软雅黑" panose="020B0503020204020204" charset="-122"/>
                </a:rPr>
                <a:t>2</a:t>
              </a:r>
              <a:endParaRPr lang="en-US" altLang="zh-CN" sz="3600" b="1" dirty="0">
                <a:solidFill>
                  <a:srgbClr val="0080FF"/>
                </a:solidFill>
                <a:latin typeface="微软雅黑" panose="020B0503020204020204" charset="-122"/>
                <a:ea typeface="微软雅黑" panose="020B0503020204020204" charset="-122"/>
              </a:endParaRPr>
            </a:p>
          </p:txBody>
        </p:sp>
        <p:sp>
          <p:nvSpPr>
            <p:cNvPr id="54" name="文本框 53"/>
            <p:cNvSpPr txBox="1"/>
            <p:nvPr/>
          </p:nvSpPr>
          <p:spPr>
            <a:xfrm>
              <a:off x="9010453" y="3053003"/>
              <a:ext cx="3431737" cy="625597"/>
            </a:xfrm>
            <a:prstGeom prst="rect">
              <a:avLst/>
            </a:prstGeom>
            <a:noFill/>
          </p:spPr>
          <p:txBody>
            <a:bodyPr wrap="square" rtlCol="0">
              <a:spAutoFit/>
            </a:bodyPr>
            <a:lstStyle/>
            <a:p>
              <a:r>
                <a:rPr lang="en-US" altLang="zh-CN" sz="3465" b="1" dirty="0" smtClean="0">
                  <a:solidFill>
                    <a:srgbClr val="0080FF"/>
                  </a:solidFill>
                  <a:latin typeface="微软雅黑" panose="020B0503020204020204" charset="-122"/>
                  <a:ea typeface="微软雅黑" panose="020B0503020204020204" charset="-122"/>
                </a:rPr>
                <a:t>5G</a:t>
              </a:r>
              <a:r>
                <a:rPr lang="zh-CN" altLang="en-US" sz="3465" b="1" dirty="0" smtClean="0">
                  <a:solidFill>
                    <a:srgbClr val="0080FF"/>
                  </a:solidFill>
                  <a:latin typeface="微软雅黑" panose="020B0503020204020204" charset="-122"/>
                  <a:ea typeface="微软雅黑" panose="020B0503020204020204" charset="-122"/>
                </a:rPr>
                <a:t>网络安全新挑战</a:t>
              </a:r>
              <a:endParaRPr lang="zh-CN" altLang="en-US" sz="3465" b="1" dirty="0" smtClean="0">
                <a:solidFill>
                  <a:srgbClr val="0080FF"/>
                </a:solidFill>
                <a:latin typeface="微软雅黑" panose="020B0503020204020204" charset="-122"/>
                <a:ea typeface="微软雅黑" panose="020B0503020204020204" charset="-122"/>
              </a:endParaRPr>
            </a:p>
          </p:txBody>
        </p:sp>
        <p:cxnSp>
          <p:nvCxnSpPr>
            <p:cNvPr id="55" name="直接连接符 54"/>
            <p:cNvCxnSpPr/>
            <p:nvPr/>
          </p:nvCxnSpPr>
          <p:spPr>
            <a:xfrm>
              <a:off x="8842248" y="3107363"/>
              <a:ext cx="0" cy="624000"/>
            </a:xfrm>
            <a:prstGeom prst="line">
              <a:avLst/>
            </a:prstGeom>
            <a:ln w="12700">
              <a:solidFill>
                <a:srgbClr val="0080FF"/>
              </a:solidFill>
            </a:ln>
          </p:spPr>
          <p:style>
            <a:lnRef idx="1">
              <a:schemeClr val="accent1"/>
            </a:lnRef>
            <a:fillRef idx="0">
              <a:schemeClr val="accent1"/>
            </a:fillRef>
            <a:effectRef idx="0">
              <a:schemeClr val="accent1"/>
            </a:effectRef>
            <a:fontRef idx="minor">
              <a:schemeClr val="tx1"/>
            </a:fontRef>
          </p:style>
        </p:cxnSp>
      </p:grpSp>
      <p:pic>
        <p:nvPicPr>
          <p:cNvPr id="18" name="图片 17"/>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97840" y="421641"/>
            <a:ext cx="4124960" cy="906276"/>
          </a:xfrm>
          <a:prstGeom prst="rect">
            <a:avLst/>
          </a:prstGeom>
        </p:spPr>
      </p:pic>
      <p:sp>
        <p:nvSpPr>
          <p:cNvPr id="21" name="文本框 20"/>
          <p:cNvSpPr txBox="1"/>
          <p:nvPr/>
        </p:nvSpPr>
        <p:spPr>
          <a:xfrm>
            <a:off x="8067413" y="602340"/>
            <a:ext cx="2395207" cy="748988"/>
          </a:xfrm>
          <a:prstGeom prst="rect">
            <a:avLst/>
          </a:prstGeom>
          <a:noFill/>
        </p:spPr>
        <p:txBody>
          <a:bodyPr wrap="none" rtlCol="0">
            <a:spAutoFit/>
          </a:bodyPr>
          <a:lstStyle/>
          <a:p>
            <a:r>
              <a:rPr lang="en-US" altLang="zh-CN" sz="4265" dirty="0">
                <a:solidFill>
                  <a:schemeClr val="bg1"/>
                </a:solidFill>
                <a:latin typeface="微软雅黑 Light" panose="020B0502040204020203" pitchFamily="34" charset="-122"/>
                <a:ea typeface="微软雅黑 Light" panose="020B0502040204020203" pitchFamily="34" charset="-122"/>
              </a:rPr>
              <a:t>Contents</a:t>
            </a:r>
            <a:endParaRPr lang="zh-CN" altLang="en-US" sz="4265" dirty="0">
              <a:solidFill>
                <a:schemeClr val="bg1"/>
              </a:solidFill>
              <a:latin typeface="微软雅黑 Light" panose="020B0502040204020203" pitchFamily="34" charset="-122"/>
              <a:ea typeface="微软雅黑 Light" panose="020B0502040204020203" pitchFamily="34" charset="-122"/>
            </a:endParaRPr>
          </a:p>
        </p:txBody>
      </p:sp>
      <p:grpSp>
        <p:nvGrpSpPr>
          <p:cNvPr id="5" name="组合 13"/>
          <p:cNvGrpSpPr/>
          <p:nvPr/>
        </p:nvGrpSpPr>
        <p:grpSpPr>
          <a:xfrm>
            <a:off x="831314" y="4614155"/>
            <a:ext cx="5323302" cy="1168314"/>
            <a:chOff x="8306736" y="3043467"/>
            <a:chExt cx="4135454" cy="1168391"/>
          </a:xfrm>
        </p:grpSpPr>
        <p:sp>
          <p:nvSpPr>
            <p:cNvPr id="15"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chemeClr val="tx1">
                      <a:lumMod val="50000"/>
                      <a:lumOff val="50000"/>
                    </a:schemeClr>
                  </a:solidFill>
                  <a:latin typeface="微软雅黑" panose="020B0503020204020204" charset="-122"/>
                  <a:ea typeface="微软雅黑" panose="020B0503020204020204" charset="-122"/>
                </a:rPr>
                <a:t>3</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16" name="文本框 53"/>
            <p:cNvSpPr txBox="1"/>
            <p:nvPr/>
          </p:nvSpPr>
          <p:spPr>
            <a:xfrm>
              <a:off x="9010453" y="3053003"/>
              <a:ext cx="3431737" cy="1158855"/>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广电</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网络安全体系</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19" name="直接连接符 18"/>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grpSp>
        <p:nvGrpSpPr>
          <p:cNvPr id="6" name="组合 19"/>
          <p:cNvGrpSpPr/>
          <p:nvPr/>
        </p:nvGrpSpPr>
        <p:grpSpPr>
          <a:xfrm>
            <a:off x="6610790" y="4625879"/>
            <a:ext cx="5299856" cy="734744"/>
            <a:chOff x="8306736" y="3043467"/>
            <a:chExt cx="4135454" cy="734792"/>
          </a:xfrm>
        </p:grpSpPr>
        <p:sp>
          <p:nvSpPr>
            <p:cNvPr id="22" name="文本框 52"/>
            <p:cNvSpPr txBox="1"/>
            <p:nvPr/>
          </p:nvSpPr>
          <p:spPr>
            <a:xfrm>
              <a:off x="8306736" y="3043467"/>
              <a:ext cx="520096" cy="645203"/>
            </a:xfrm>
            <a:prstGeom prst="rect">
              <a:avLst/>
            </a:prstGeom>
            <a:noFill/>
          </p:spPr>
          <p:txBody>
            <a:bodyPr wrap="square" rtlCol="0">
              <a:spAutoFit/>
            </a:bodyPr>
            <a:lstStyle/>
            <a:p>
              <a:r>
                <a:rPr lang="en-US" altLang="zh-CN" sz="3600" b="1" dirty="0" smtClean="0">
                  <a:solidFill>
                    <a:schemeClr val="tx1">
                      <a:lumMod val="50000"/>
                      <a:lumOff val="50000"/>
                    </a:schemeClr>
                  </a:solidFill>
                  <a:latin typeface="微软雅黑" panose="020B0503020204020204" charset="-122"/>
                  <a:ea typeface="微软雅黑" panose="020B0503020204020204" charset="-122"/>
                </a:rPr>
                <a:t>4</a:t>
              </a:r>
              <a:endParaRPr lang="en-US" altLang="zh-CN" sz="3600" b="1" dirty="0">
                <a:solidFill>
                  <a:schemeClr val="tx1">
                    <a:lumMod val="50000"/>
                    <a:lumOff val="50000"/>
                  </a:schemeClr>
                </a:solidFill>
                <a:latin typeface="微软雅黑" panose="020B0503020204020204" charset="-122"/>
                <a:ea typeface="微软雅黑" panose="020B0503020204020204" charset="-122"/>
              </a:endParaRPr>
            </a:p>
          </p:txBody>
        </p:sp>
        <p:sp>
          <p:nvSpPr>
            <p:cNvPr id="23" name="文本框 53"/>
            <p:cNvSpPr txBox="1"/>
            <p:nvPr/>
          </p:nvSpPr>
          <p:spPr>
            <a:xfrm>
              <a:off x="9010453" y="3053001"/>
              <a:ext cx="3431737" cy="646373"/>
            </a:xfrm>
            <a:prstGeom prst="rect">
              <a:avLst/>
            </a:prstGeom>
            <a:noFill/>
          </p:spPr>
          <p:txBody>
            <a:bodyPr wrap="square" rtlCol="0">
              <a:spAutoFit/>
            </a:bodyPr>
            <a:lstStyle/>
            <a:p>
              <a:r>
                <a:rPr lang="zh-CN" altLang="en-US" sz="3465" b="1" dirty="0" smtClean="0">
                  <a:solidFill>
                    <a:schemeClr val="tx1">
                      <a:lumMod val="50000"/>
                      <a:lumOff val="50000"/>
                    </a:schemeClr>
                  </a:solidFill>
                  <a:latin typeface="微软雅黑" panose="020B0503020204020204" charset="-122"/>
                  <a:ea typeface="微软雅黑" panose="020B0503020204020204" charset="-122"/>
                </a:rPr>
                <a:t>华数</a:t>
              </a:r>
              <a:r>
                <a:rPr lang="en-US" altLang="zh-CN" sz="3465" b="1" dirty="0" smtClean="0">
                  <a:solidFill>
                    <a:schemeClr val="tx1">
                      <a:lumMod val="50000"/>
                      <a:lumOff val="50000"/>
                    </a:schemeClr>
                  </a:solidFill>
                  <a:latin typeface="微软雅黑" panose="020B0503020204020204" charset="-122"/>
                  <a:ea typeface="微软雅黑" panose="020B0503020204020204" charset="-122"/>
                </a:rPr>
                <a:t>5G</a:t>
              </a:r>
              <a:r>
                <a:rPr lang="zh-CN" altLang="en-US" sz="3465" b="1" dirty="0" smtClean="0">
                  <a:solidFill>
                    <a:schemeClr val="tx1">
                      <a:lumMod val="50000"/>
                      <a:lumOff val="50000"/>
                    </a:schemeClr>
                  </a:solidFill>
                  <a:latin typeface="微软雅黑" panose="020B0503020204020204" charset="-122"/>
                  <a:ea typeface="微软雅黑" panose="020B0503020204020204" charset="-122"/>
                </a:rPr>
                <a:t>网络安全实践</a:t>
              </a:r>
              <a:endParaRPr lang="zh-CN" altLang="en-US" sz="3465" b="1" dirty="0" smtClean="0">
                <a:solidFill>
                  <a:schemeClr val="tx1">
                    <a:lumMod val="50000"/>
                    <a:lumOff val="50000"/>
                  </a:schemeClr>
                </a:solidFill>
                <a:latin typeface="微软雅黑" panose="020B0503020204020204" charset="-122"/>
                <a:ea typeface="微软雅黑" panose="020B0503020204020204" charset="-122"/>
              </a:endParaRPr>
            </a:p>
          </p:txBody>
        </p:sp>
        <p:cxnSp>
          <p:nvCxnSpPr>
            <p:cNvPr id="24" name="直接连接符 23"/>
            <p:cNvCxnSpPr/>
            <p:nvPr/>
          </p:nvCxnSpPr>
          <p:spPr>
            <a:xfrm>
              <a:off x="8846385" y="3154259"/>
              <a:ext cx="0" cy="624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网络安全之新业务挑战</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5"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graphicFrame>
        <p:nvGraphicFramePr>
          <p:cNvPr id="6" name="图示 5"/>
          <p:cNvGraphicFramePr/>
          <p:nvPr/>
        </p:nvGraphicFramePr>
        <p:xfrm>
          <a:off x="5807968" y="1418492"/>
          <a:ext cx="6384032" cy="41030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组合 6"/>
          <p:cNvGrpSpPr/>
          <p:nvPr/>
        </p:nvGrpSpPr>
        <p:grpSpPr>
          <a:xfrm>
            <a:off x="495054" y="1490625"/>
            <a:ext cx="5624393" cy="3948883"/>
            <a:chOff x="322061" y="2252492"/>
            <a:chExt cx="5781857" cy="3695124"/>
          </a:xfrm>
        </p:grpSpPr>
        <p:pic>
          <p:nvPicPr>
            <p:cNvPr id="8" name="图片 7"/>
            <p:cNvPicPr>
              <a:picLocks noChangeAspect="1"/>
            </p:cNvPicPr>
            <p:nvPr/>
          </p:nvPicPr>
          <p:blipFill>
            <a:blip r:embed="rId7">
              <a:lum contrast="-12000"/>
            </a:blip>
            <a:stretch>
              <a:fillRect/>
            </a:stretch>
          </p:blipFill>
          <p:spPr>
            <a:xfrm>
              <a:off x="1507199" y="5269041"/>
              <a:ext cx="1201597" cy="678575"/>
            </a:xfrm>
            <a:prstGeom prst="rect">
              <a:avLst/>
            </a:prstGeom>
            <a:ln>
              <a:noFill/>
            </a:ln>
            <a:effectLst>
              <a:softEdge rad="31750"/>
            </a:effectLst>
          </p:spPr>
        </p:pic>
        <p:pic>
          <p:nvPicPr>
            <p:cNvPr id="9" name="图片 8"/>
            <p:cNvPicPr>
              <a:picLocks noChangeAspect="1"/>
            </p:cNvPicPr>
            <p:nvPr/>
          </p:nvPicPr>
          <p:blipFill>
            <a:blip r:embed="rId8"/>
            <a:srcRect/>
            <a:stretch>
              <a:fillRect/>
            </a:stretch>
          </p:blipFill>
          <p:spPr>
            <a:xfrm>
              <a:off x="322062" y="5269041"/>
              <a:ext cx="1185137" cy="669279"/>
            </a:xfrm>
            <a:prstGeom prst="rect">
              <a:avLst/>
            </a:prstGeom>
            <a:effectLst>
              <a:softEdge rad="31750"/>
            </a:effectLst>
          </p:spPr>
        </p:pic>
        <p:pic>
          <p:nvPicPr>
            <p:cNvPr id="10" name="图片 9"/>
            <p:cNvPicPr>
              <a:picLocks noChangeAspect="1"/>
            </p:cNvPicPr>
            <p:nvPr/>
          </p:nvPicPr>
          <p:blipFill>
            <a:blip r:embed="rId9"/>
            <a:stretch>
              <a:fillRect/>
            </a:stretch>
          </p:blipFill>
          <p:spPr>
            <a:xfrm>
              <a:off x="2708796" y="5260487"/>
              <a:ext cx="1073470" cy="678575"/>
            </a:xfrm>
            <a:prstGeom prst="rect">
              <a:avLst/>
            </a:prstGeom>
          </p:spPr>
        </p:pic>
        <p:pic>
          <p:nvPicPr>
            <p:cNvPr id="11" name="图片 10"/>
            <p:cNvPicPr>
              <a:picLocks noChangeAspect="1"/>
            </p:cNvPicPr>
            <p:nvPr>
              <p:custDataLst>
                <p:tags r:id="rId10"/>
              </p:custDataLst>
            </p:nvPr>
          </p:nvPicPr>
          <p:blipFill>
            <a:blip r:embed="rId11"/>
            <a:stretch>
              <a:fillRect/>
            </a:stretch>
          </p:blipFill>
          <p:spPr>
            <a:xfrm>
              <a:off x="3782266" y="5269782"/>
              <a:ext cx="1090705" cy="669280"/>
            </a:xfrm>
            <a:prstGeom prst="rect">
              <a:avLst/>
            </a:prstGeom>
            <a:effectLst>
              <a:softEdge rad="31750"/>
            </a:effectLst>
          </p:spPr>
        </p:pic>
        <p:pic>
          <p:nvPicPr>
            <p:cNvPr id="12" name="图片 1"/>
            <p:cNvPicPr>
              <a:picLocks noChangeAspect="1"/>
            </p:cNvPicPr>
            <p:nvPr/>
          </p:nvPicPr>
          <p:blipFill>
            <a:blip r:embed="rId12"/>
            <a:srcRect/>
            <a:stretch>
              <a:fillRect/>
            </a:stretch>
          </p:blipFill>
          <p:spPr>
            <a:xfrm>
              <a:off x="322062" y="4495800"/>
              <a:ext cx="1185137" cy="764687"/>
            </a:xfrm>
            <a:prstGeom prst="rect">
              <a:avLst/>
            </a:prstGeom>
            <a:noFill/>
            <a:ln w="9525">
              <a:noFill/>
            </a:ln>
            <a:effectLst>
              <a:softEdge rad="31750"/>
            </a:effectLst>
          </p:spPr>
        </p:pic>
        <p:pic>
          <p:nvPicPr>
            <p:cNvPr id="13" name="图片 12"/>
            <p:cNvPicPr>
              <a:picLocks noChangeAspect="1"/>
            </p:cNvPicPr>
            <p:nvPr/>
          </p:nvPicPr>
          <p:blipFill>
            <a:blip r:embed="rId13"/>
            <a:stretch>
              <a:fillRect/>
            </a:stretch>
          </p:blipFill>
          <p:spPr>
            <a:xfrm>
              <a:off x="322061" y="3693795"/>
              <a:ext cx="1185137" cy="802005"/>
            </a:xfrm>
            <a:prstGeom prst="rect">
              <a:avLst/>
            </a:prstGeom>
            <a:ln>
              <a:noFill/>
            </a:ln>
            <a:effectLst>
              <a:softEdge rad="31750"/>
            </a:effectLst>
          </p:spPr>
        </p:pic>
        <p:pic>
          <p:nvPicPr>
            <p:cNvPr id="14" name="Picture 3"/>
            <p:cNvPicPr>
              <a:picLocks noChangeAspect="1" noChangeArrowheads="1"/>
            </p:cNvPicPr>
            <p:nvPr/>
          </p:nvPicPr>
          <p:blipFill>
            <a:blip r:embed="rId14"/>
            <a:srcRect/>
            <a:stretch>
              <a:fillRect/>
            </a:stretch>
          </p:blipFill>
          <p:spPr bwMode="auto">
            <a:xfrm>
              <a:off x="1487489" y="2987964"/>
              <a:ext cx="3385484" cy="2292035"/>
            </a:xfrm>
            <a:prstGeom prst="rect">
              <a:avLst/>
            </a:prstGeom>
            <a:noFill/>
            <a:ln w="9525">
              <a:noFill/>
              <a:miter lim="800000"/>
              <a:headEnd/>
              <a:tailEnd/>
            </a:ln>
          </p:spPr>
        </p:pic>
        <p:pic>
          <p:nvPicPr>
            <p:cNvPr id="15" name="图片 14"/>
            <p:cNvPicPr>
              <a:picLocks noChangeAspect="1"/>
            </p:cNvPicPr>
            <p:nvPr/>
          </p:nvPicPr>
          <p:blipFill>
            <a:blip r:embed="rId15"/>
            <a:srcRect/>
            <a:stretch>
              <a:fillRect/>
            </a:stretch>
          </p:blipFill>
          <p:spPr>
            <a:xfrm>
              <a:off x="322062" y="2987964"/>
              <a:ext cx="1165427" cy="705831"/>
            </a:xfrm>
            <a:prstGeom prst="rect">
              <a:avLst/>
            </a:prstGeom>
            <a:ln>
              <a:noFill/>
            </a:ln>
            <a:effectLst>
              <a:softEdge rad="31750"/>
            </a:effectLst>
          </p:spPr>
        </p:pic>
        <p:pic>
          <p:nvPicPr>
            <p:cNvPr id="16" name="图片 15"/>
            <p:cNvPicPr>
              <a:picLocks noChangeAspect="1"/>
            </p:cNvPicPr>
            <p:nvPr/>
          </p:nvPicPr>
          <p:blipFill>
            <a:blip r:embed="rId16"/>
            <a:stretch>
              <a:fillRect/>
            </a:stretch>
          </p:blipFill>
          <p:spPr>
            <a:xfrm>
              <a:off x="335360" y="2276872"/>
              <a:ext cx="1093419" cy="690029"/>
            </a:xfrm>
            <a:prstGeom prst="rect">
              <a:avLst/>
            </a:prstGeom>
          </p:spPr>
        </p:pic>
        <p:pic>
          <p:nvPicPr>
            <p:cNvPr id="17" name="图片 16"/>
            <p:cNvPicPr>
              <a:picLocks noChangeAspect="1"/>
            </p:cNvPicPr>
            <p:nvPr/>
          </p:nvPicPr>
          <p:blipFill>
            <a:blip r:embed="rId17"/>
            <a:stretch>
              <a:fillRect/>
            </a:stretch>
          </p:blipFill>
          <p:spPr>
            <a:xfrm>
              <a:off x="1428779" y="2252492"/>
              <a:ext cx="1280017" cy="735472"/>
            </a:xfrm>
            <a:prstGeom prst="rect">
              <a:avLst/>
            </a:prstGeom>
            <a:ln>
              <a:noFill/>
            </a:ln>
            <a:effectLst>
              <a:softEdge rad="31750"/>
            </a:effectLst>
          </p:spPr>
        </p:pic>
        <p:pic>
          <p:nvPicPr>
            <p:cNvPr id="18" name="图片 17"/>
            <p:cNvPicPr>
              <a:picLocks noChangeAspect="1"/>
            </p:cNvPicPr>
            <p:nvPr/>
          </p:nvPicPr>
          <p:blipFill>
            <a:blip r:embed="rId18"/>
            <a:stretch>
              <a:fillRect/>
            </a:stretch>
          </p:blipFill>
          <p:spPr>
            <a:xfrm>
              <a:off x="2708796" y="2252492"/>
              <a:ext cx="1125188" cy="735472"/>
            </a:xfrm>
            <a:prstGeom prst="rect">
              <a:avLst/>
            </a:prstGeom>
            <a:ln>
              <a:noFill/>
            </a:ln>
            <a:effectLst>
              <a:softEdge rad="31750"/>
            </a:effectLst>
          </p:spPr>
        </p:pic>
        <p:pic>
          <p:nvPicPr>
            <p:cNvPr id="19" name="图片 10"/>
            <p:cNvPicPr>
              <a:picLocks noChangeAspect="1"/>
            </p:cNvPicPr>
            <p:nvPr>
              <p:custDataLst>
                <p:tags r:id="rId19"/>
              </p:custDataLst>
            </p:nvPr>
          </p:nvPicPr>
          <p:blipFill>
            <a:blip r:embed="rId20"/>
            <a:srcRect/>
            <a:stretch>
              <a:fillRect/>
            </a:stretch>
          </p:blipFill>
          <p:spPr>
            <a:xfrm>
              <a:off x="3833985" y="2276871"/>
              <a:ext cx="1082406" cy="690029"/>
            </a:xfrm>
            <a:prstGeom prst="rect">
              <a:avLst/>
            </a:prstGeom>
            <a:noFill/>
            <a:ln w="9525">
              <a:noFill/>
            </a:ln>
            <a:effectLst>
              <a:softEdge rad="31750"/>
            </a:effectLst>
          </p:spPr>
        </p:pic>
        <p:grpSp>
          <p:nvGrpSpPr>
            <p:cNvPr id="20" name="组合 23"/>
            <p:cNvGrpSpPr/>
            <p:nvPr/>
          </p:nvGrpSpPr>
          <p:grpSpPr>
            <a:xfrm>
              <a:off x="4862322" y="2937430"/>
              <a:ext cx="1241596" cy="2342570"/>
              <a:chOff x="1051" y="3416"/>
              <a:chExt cx="3984" cy="6789"/>
            </a:xfrm>
          </p:grpSpPr>
          <p:pic>
            <p:nvPicPr>
              <p:cNvPr id="23" name="图片 22"/>
              <p:cNvPicPr>
                <a:picLocks noChangeAspect="1"/>
              </p:cNvPicPr>
              <p:nvPr/>
            </p:nvPicPr>
            <p:blipFill>
              <a:blip r:embed="rId21"/>
              <a:stretch>
                <a:fillRect/>
              </a:stretch>
            </p:blipFill>
            <p:spPr>
              <a:xfrm>
                <a:off x="1051" y="3416"/>
                <a:ext cx="3984" cy="2313"/>
              </a:xfrm>
              <a:prstGeom prst="rect">
                <a:avLst/>
              </a:prstGeom>
              <a:ln>
                <a:noFill/>
              </a:ln>
              <a:effectLst>
                <a:softEdge rad="63500"/>
              </a:effectLst>
            </p:spPr>
          </p:pic>
          <p:pic>
            <p:nvPicPr>
              <p:cNvPr id="24" name="图片 23"/>
              <p:cNvPicPr>
                <a:picLocks noChangeAspect="1"/>
              </p:cNvPicPr>
              <p:nvPr/>
            </p:nvPicPr>
            <p:blipFill>
              <a:blip r:embed="rId22"/>
              <a:srcRect/>
              <a:stretch>
                <a:fillRect/>
              </a:stretch>
            </p:blipFill>
            <p:spPr>
              <a:xfrm>
                <a:off x="1052" y="5650"/>
                <a:ext cx="3963" cy="2602"/>
              </a:xfrm>
              <a:prstGeom prst="rect">
                <a:avLst/>
              </a:prstGeom>
              <a:ln>
                <a:noFill/>
              </a:ln>
              <a:effectLst>
                <a:softEdge rad="63500"/>
              </a:effectLst>
            </p:spPr>
          </p:pic>
          <p:pic>
            <p:nvPicPr>
              <p:cNvPr id="25" name="图片 12" descr="timgYUK26D4M"/>
              <p:cNvPicPr>
                <a:picLocks noChangeAspect="1"/>
              </p:cNvPicPr>
              <p:nvPr/>
            </p:nvPicPr>
            <p:blipFill>
              <a:blip r:embed="rId23"/>
              <a:srcRect l="-964"/>
              <a:stretch>
                <a:fillRect/>
              </a:stretch>
            </p:blipFill>
            <p:spPr>
              <a:xfrm>
                <a:off x="1053" y="8024"/>
                <a:ext cx="3982" cy="2181"/>
              </a:xfrm>
              <a:prstGeom prst="rect">
                <a:avLst/>
              </a:prstGeom>
              <a:noFill/>
              <a:ln w="9525">
                <a:noFill/>
              </a:ln>
              <a:effectLst>
                <a:softEdge rad="63500"/>
              </a:effectLst>
            </p:spPr>
          </p:pic>
        </p:grpSp>
        <p:pic>
          <p:nvPicPr>
            <p:cNvPr id="21" name="图片 13"/>
            <p:cNvPicPr>
              <a:picLocks noChangeAspect="1"/>
            </p:cNvPicPr>
            <p:nvPr/>
          </p:nvPicPr>
          <p:blipFill>
            <a:blip r:embed="rId24"/>
            <a:stretch>
              <a:fillRect/>
            </a:stretch>
          </p:blipFill>
          <p:spPr>
            <a:xfrm>
              <a:off x="4916391" y="2276872"/>
              <a:ext cx="1170237" cy="711092"/>
            </a:xfrm>
            <a:prstGeom prst="rect">
              <a:avLst/>
            </a:prstGeom>
            <a:noFill/>
            <a:ln w="9525">
              <a:noFill/>
            </a:ln>
            <a:effectLst>
              <a:softEdge rad="31750"/>
            </a:effectLst>
          </p:spPr>
        </p:pic>
        <p:pic>
          <p:nvPicPr>
            <p:cNvPr id="22" name="图片 21"/>
            <p:cNvPicPr>
              <a:picLocks noChangeAspect="1"/>
            </p:cNvPicPr>
            <p:nvPr/>
          </p:nvPicPr>
          <p:blipFill>
            <a:blip r:embed="rId25"/>
            <a:stretch>
              <a:fillRect/>
            </a:stretch>
          </p:blipFill>
          <p:spPr>
            <a:xfrm>
              <a:off x="4872973" y="5280000"/>
              <a:ext cx="1213655" cy="658320"/>
            </a:xfrm>
            <a:prstGeom prst="rect">
              <a:avLst/>
            </a:prstGeom>
            <a:noFill/>
            <a:ln>
              <a:noFill/>
            </a:ln>
            <a:effectLst>
              <a:softEdge rad="31750"/>
            </a:effectLst>
          </p:spPr>
        </p:pic>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
          <p:cNvSpPr txBox="1"/>
          <p:nvPr/>
        </p:nvSpPr>
        <p:spPr>
          <a:xfrm>
            <a:off x="1323176" y="242939"/>
            <a:ext cx="9436264" cy="707886"/>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5G</a:t>
            </a:r>
            <a:r>
              <a:rPr lang="zh-CN" altLang="en-US" sz="4000" b="1" dirty="0" smtClean="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rPr>
              <a:t>网络安全之新技术挑战</a:t>
            </a:r>
            <a:endParaRPr lang="zh-CN" altLang="en-US" sz="4000" b="1" dirty="0">
              <a:gradFill>
                <a:gsLst>
                  <a:gs pos="0">
                    <a:srgbClr val="295FC9"/>
                  </a:gs>
                  <a:gs pos="100000">
                    <a:srgbClr val="B15199"/>
                  </a:gs>
                </a:gsLst>
                <a:lin ang="5400000" scaled="1"/>
              </a:gra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5" name="图像" descr="图像"/>
          <p:cNvPicPr>
            <a:picLocks noChangeAspect="1"/>
          </p:cNvPicPr>
          <p:nvPr/>
        </p:nvPicPr>
        <p:blipFill>
          <a:blip r:embed="rId1"/>
          <a:srcRect/>
          <a:stretch>
            <a:fillRect/>
          </a:stretch>
        </p:blipFill>
        <p:spPr bwMode="auto">
          <a:xfrm>
            <a:off x="676124" y="220306"/>
            <a:ext cx="6064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400000"/>
                <a:headEnd/>
                <a:tailEnd/>
              </a14:hiddenLine>
            </a:ext>
          </a:extLst>
        </p:spPr>
      </p:pic>
      <p:pic>
        <p:nvPicPr>
          <p:cNvPr id="26" name="Picture 3"/>
          <p:cNvPicPr>
            <a:picLocks noChangeAspect="1" noChangeArrowheads="1"/>
          </p:cNvPicPr>
          <p:nvPr/>
        </p:nvPicPr>
        <p:blipFill>
          <a:blip r:embed="rId2" cstate="print"/>
          <a:srcRect/>
          <a:stretch>
            <a:fillRect/>
          </a:stretch>
        </p:blipFill>
        <p:spPr bwMode="auto">
          <a:xfrm>
            <a:off x="5649528" y="1406770"/>
            <a:ext cx="6322958" cy="4138246"/>
          </a:xfrm>
          <a:prstGeom prst="rect">
            <a:avLst/>
          </a:prstGeom>
          <a:noFill/>
          <a:ln w="9525">
            <a:noFill/>
            <a:miter lim="800000"/>
            <a:headEnd/>
            <a:tailEnd/>
          </a:ln>
        </p:spPr>
      </p:pic>
      <p:graphicFrame>
        <p:nvGraphicFramePr>
          <p:cNvPr id="27" name="图示 26"/>
          <p:cNvGraphicFramePr/>
          <p:nvPr/>
        </p:nvGraphicFramePr>
        <p:xfrm>
          <a:off x="-281354" y="1465384"/>
          <a:ext cx="6361826" cy="39975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REFSHAPE" val="668831476"/>
  <p:tag name="KSO_WM_UNIT_PLACING_PICTURE_USER_VIEWPORT" val="{&quot;height&quot;:6760,&quot;width&quot;:10640}"/>
</p:tagLst>
</file>

<file path=ppt/tags/tag2.xml><?xml version="1.0" encoding="utf-8"?>
<p:tagLst xmlns:p="http://schemas.openxmlformats.org/presentationml/2006/main">
  <p:tag name="KSO_WM_UNIT_PLACING_PICTURE_USER_VIEWPORT" val="{&quot;height&quot;:3263,&quot;width&quot;:4244}"/>
</p:tagLst>
</file>

<file path=ppt/tags/tag3.xml><?xml version="1.0" encoding="utf-8"?>
<p:tagLst xmlns:p="http://schemas.openxmlformats.org/presentationml/2006/main">
  <p:tag name="KSO_WM_UNIT_PLACING_PICTURE_USER_VIEWPORT" val="{&quot;height&quot;:2987,&quot;width&quot;:3982}"/>
</p:tagLst>
</file>

<file path=ppt/tags/tag4.xml><?xml version="1.0" encoding="utf-8"?>
<p:tagLst xmlns:p="http://schemas.openxmlformats.org/presentationml/2006/main">
  <p:tag name="KSO_WM_UNIT_PLACING_PICTURE_USER_VIEWPORT" val="{&quot;height&quot;:2970,&quot;width&quot;:3959}"/>
</p:tagLst>
</file>

<file path=ppt/tags/tag5.xml><?xml version="1.0" encoding="utf-8"?>
<p:tagLst xmlns:p="http://schemas.openxmlformats.org/presentationml/2006/main">
  <p:tag name="REFSHAPE" val="-2108148228"/>
  <p:tag name="KSO_WM_UNIT_PLACING_PICTURE_USER_VIEWPORT" val="{&quot;height&quot;:4200,&quot;width&quot;:6000}"/>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2006</Words>
  <Application>WPS 演示</Application>
  <PresentationFormat>自定义</PresentationFormat>
  <Paragraphs>393</Paragraphs>
  <Slides>26</Slides>
  <Notes>19</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嵌入 OLE 服务器</vt:lpstr>
      </vt:variant>
      <vt:variant>
        <vt:i4>3</vt:i4>
      </vt:variant>
      <vt:variant>
        <vt:lpstr>幻灯片标题</vt:lpstr>
      </vt:variant>
      <vt:variant>
        <vt:i4>26</vt:i4>
      </vt:variant>
    </vt:vector>
  </HeadingPairs>
  <TitlesOfParts>
    <vt:vector size="46" baseType="lpstr">
      <vt:lpstr>Arial</vt:lpstr>
      <vt:lpstr>宋体</vt:lpstr>
      <vt:lpstr>Wingdings</vt:lpstr>
      <vt:lpstr>微软雅黑</vt:lpstr>
      <vt:lpstr>等线 Light</vt:lpstr>
      <vt:lpstr>微软雅黑 Light</vt:lpstr>
      <vt:lpstr>Calibri</vt:lpstr>
      <vt:lpstr>黑体</vt:lpstr>
      <vt:lpstr>等线</vt:lpstr>
      <vt:lpstr>Arial Unicode MS</vt:lpstr>
      <vt:lpstr>方正粗黑宋简体</vt:lpstr>
      <vt:lpstr>Helvetica Neue Medium</vt:lpstr>
      <vt:lpstr>Open Sans</vt:lpstr>
      <vt:lpstr>Segoe Print</vt:lpstr>
      <vt:lpstr>华文楷体</vt:lpstr>
      <vt:lpstr>Calibri Light</vt:lpstr>
      <vt:lpstr>Office 主题</vt:lpstr>
      <vt:lpstr>Visio.Drawing.11</vt:lpstr>
      <vt:lpstr>Visio.Drawing.11</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13056</dc:creator>
  <cp:lastModifiedBy>xiao石头</cp:lastModifiedBy>
  <cp:revision>499</cp:revision>
  <dcterms:created xsi:type="dcterms:W3CDTF">2019-12-29T08:17:00Z</dcterms:created>
  <dcterms:modified xsi:type="dcterms:W3CDTF">2020-06-20T04:45:37Z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2052-11.1.0.9740</vt:lpwstr>
  </property>
</Properties>
</file>

<file path=docProps/thumbnail.jpeg>
</file>